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58" r:id="rId6"/>
    <p:sldId id="263" r:id="rId7"/>
    <p:sldId id="259" r:id="rId8"/>
    <p:sldId id="260" r:id="rId9"/>
    <p:sldId id="261" r:id="rId10"/>
    <p:sldId id="262" r:id="rId11"/>
    <p:sldId id="264" r:id="rId12"/>
    <p:sldId id="266" r:id="rId13"/>
    <p:sldId id="267" r:id="rId14"/>
    <p:sldId id="268" r:id="rId15"/>
    <p:sldId id="265" r:id="rId16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8" name="Rectangle 4"/>
          <p:cNvSpPr>
            <a:spLocks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图片 6"/>
          <p:cNvPicPr>
            <a:picLocks noChangeAspect="1"/>
          </p:cNvPicPr>
          <p:nvPr/>
        </p:nvPicPr>
        <p:blipFill>
          <a:blip r:embed="rId2"/>
          <a:srcRect t="743" r="12552" b="5017"/>
          <a:stretch>
            <a:fillRect/>
          </a:stretch>
        </p:blipFill>
        <p:spPr>
          <a:xfrm>
            <a:off x="8429625" y="1673225"/>
            <a:ext cx="3762375" cy="5184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图片 7"/>
          <p:cNvPicPr>
            <a:picLocks noChangeAspect="1"/>
          </p:cNvPicPr>
          <p:nvPr/>
        </p:nvPicPr>
        <p:blipFill>
          <a:blip r:embed="rId3"/>
          <a:srcRect l="30257" t="21381"/>
          <a:stretch>
            <a:fillRect/>
          </a:stretch>
        </p:blipFill>
        <p:spPr>
          <a:xfrm>
            <a:off x="-41275" y="1216025"/>
            <a:ext cx="2393950" cy="2482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PA_椭圆 31"/>
          <p:cNvSpPr/>
          <p:nvPr>
            <p:custDataLst>
              <p:tags r:id="rId4"/>
            </p:custDataLst>
          </p:nvPr>
        </p:nvSpPr>
        <p:spPr>
          <a:xfrm>
            <a:off x="3924300" y="2784475"/>
            <a:ext cx="2212975" cy="22113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261745" y="590550"/>
            <a:ext cx="5671185" cy="1910080"/>
          </a:xfrm>
        </p:spPr>
        <p:txBody>
          <a:bodyPr lIns="90000" tIns="46800" rIns="90000" anchor="ctr" anchorCtr="0">
            <a:normAutofit/>
          </a:bodyPr>
          <a:lstStyle>
            <a:lvl1pPr algn="l">
              <a:defRPr sz="33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05710" y="3697605"/>
            <a:ext cx="6104890" cy="1840230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EACBF5-1264-42F9-966B-26081B7B2C4D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algn="r"/>
            <a:fld id="{9A0DB2DC-4C9A-4742-B13C-FB6460FD3503}" type="slidenum">
              <a:rPr lang="zh-CN" altLang="zh-CN" dirty="0"/>
            </a:fld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261110" y="551815"/>
            <a:ext cx="10053955" cy="561403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图片 5"/>
          <p:cNvPicPr>
            <a:picLocks noChangeAspect="1"/>
          </p:cNvPicPr>
          <p:nvPr/>
        </p:nvPicPr>
        <p:blipFill>
          <a:blip r:embed="rId2"/>
          <a:srcRect l="49269"/>
          <a:stretch>
            <a:fillRect/>
          </a:stretch>
        </p:blipFill>
        <p:spPr>
          <a:xfrm>
            <a:off x="0" y="1381125"/>
            <a:ext cx="5662613" cy="4614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038600" y="2240359"/>
            <a:ext cx="7315200" cy="2377281"/>
          </a:xfrm>
        </p:spPr>
        <p:txBody>
          <a:bodyPr anchor="ctr" anchorCtr="0">
            <a:normAutofit/>
          </a:bodyPr>
          <a:lstStyle>
            <a:lvl1pPr algn="r">
              <a:defRPr sz="7200"/>
            </a:lvl1pPr>
          </a:lstStyle>
          <a:p>
            <a:pPr fontAlgn="auto"/>
            <a:r>
              <a:rPr lang="zh-CN" altLang="en-US" strike="noStrike" noProof="1" dirty="0"/>
              <a:t>编辑标题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fontAlgn="auto"/>
            <a:fld id="{760FBDFE-C587-4B4C-A407-44438C67B59E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fontAlgn="auto"/>
            <a:fld id="{49AE70B2-8BF9-45C0-BB95-33D1B9D3A85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pPr fontAlgn="auto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pPr fontAlgn="auto"/>
            <a:r>
              <a:rPr lang="zh-CN" altLang="en-US" strike="noStrike" noProof="1" dirty="0"/>
              <a:t>编辑标题</a:t>
            </a:r>
            <a:endParaRPr lang="zh-CN" altLang="en-US" strike="noStrike" noProof="1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 fontAlgn="auto"/>
            <a:r>
              <a:rPr lang="zh-CN" altLang="en-US" strike="noStrike" noProof="1" dirty="0"/>
              <a:t>编辑文本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948180" y="713740"/>
            <a:ext cx="3571875" cy="1428115"/>
          </a:xfrm>
        </p:spPr>
        <p:txBody>
          <a:bodyPr anchor="t" anchorCtr="0">
            <a:normAutofit/>
          </a:bodyPr>
          <a:lstStyle>
            <a:lvl1pPr>
              <a:defRPr sz="27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4125" y="334645"/>
            <a:ext cx="10062210" cy="136779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1852295"/>
            <a:ext cx="10440000" cy="4320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 dirty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887855" y="783590"/>
            <a:ext cx="9465945" cy="5327015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18"/>
          <p:cNvSpPr/>
          <p:nvPr/>
        </p:nvSpPr>
        <p:spPr>
          <a:xfrm flipV="1">
            <a:off x="0" y="1220788"/>
            <a:ext cx="1363663" cy="1939925"/>
          </a:xfrm>
          <a:custGeom>
            <a:avLst/>
            <a:gdLst>
              <a:gd name="connsiteX0" fmla="*/ 682172 w 1364344"/>
              <a:gd name="connsiteY0" fmla="*/ 0 h 2224314"/>
              <a:gd name="connsiteX1" fmla="*/ 1364344 w 1364344"/>
              <a:gd name="connsiteY1" fmla="*/ 682172 h 2224314"/>
              <a:gd name="connsiteX2" fmla="*/ 1364344 w 1364344"/>
              <a:gd name="connsiteY2" fmla="*/ 2224314 h 2224314"/>
              <a:gd name="connsiteX3" fmla="*/ 0 w 1364344"/>
              <a:gd name="connsiteY3" fmla="*/ 2224314 h 2224314"/>
              <a:gd name="connsiteX4" fmla="*/ 0 w 1364344"/>
              <a:gd name="connsiteY4" fmla="*/ 682172 h 2224314"/>
              <a:gd name="connsiteX5" fmla="*/ 682172 w 1364344"/>
              <a:gd name="connsiteY5" fmla="*/ 0 h 22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224314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2224314"/>
                </a:lnTo>
                <a:lnTo>
                  <a:pt x="0" y="2224314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 dirty="0"/>
          </a:p>
        </p:txBody>
      </p:sp>
      <p:sp>
        <p:nvSpPr>
          <p:cNvPr id="8" name="任意多边形 20"/>
          <p:cNvSpPr/>
          <p:nvPr/>
        </p:nvSpPr>
        <p:spPr>
          <a:xfrm flipV="1">
            <a:off x="1363663" y="-1587"/>
            <a:ext cx="1357313" cy="1462088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9" name="任意多边形 25"/>
          <p:cNvSpPr/>
          <p:nvPr/>
        </p:nvSpPr>
        <p:spPr>
          <a:xfrm flipV="1">
            <a:off x="4092575" y="-1587"/>
            <a:ext cx="1365250" cy="2228850"/>
          </a:xfrm>
          <a:custGeom>
            <a:avLst/>
            <a:gdLst>
              <a:gd name="connsiteX0" fmla="*/ 682172 w 1364345"/>
              <a:gd name="connsiteY0" fmla="*/ 0 h 1988910"/>
              <a:gd name="connsiteX1" fmla="*/ 1364345 w 1364345"/>
              <a:gd name="connsiteY1" fmla="*/ 682172 h 1988910"/>
              <a:gd name="connsiteX2" fmla="*/ 1364344 w 1364345"/>
              <a:gd name="connsiteY2" fmla="*/ 1988910 h 1988910"/>
              <a:gd name="connsiteX3" fmla="*/ 0 w 1364345"/>
              <a:gd name="connsiteY3" fmla="*/ 1988910 h 1988910"/>
              <a:gd name="connsiteX4" fmla="*/ 0 w 1364345"/>
              <a:gd name="connsiteY4" fmla="*/ 682172 h 1988910"/>
              <a:gd name="connsiteX5" fmla="*/ 682172 w 1364345"/>
              <a:gd name="connsiteY5" fmla="*/ 0 h 198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5" h="1988910">
                <a:moveTo>
                  <a:pt x="682172" y="0"/>
                </a:moveTo>
                <a:cubicBezTo>
                  <a:pt x="1058925" y="0"/>
                  <a:pt x="1364345" y="305419"/>
                  <a:pt x="1364345" y="682172"/>
                </a:cubicBezTo>
                <a:lnTo>
                  <a:pt x="1364344" y="1988910"/>
                </a:lnTo>
                <a:lnTo>
                  <a:pt x="0" y="1988910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0" name="任意多边形 27"/>
          <p:cNvSpPr/>
          <p:nvPr/>
        </p:nvSpPr>
        <p:spPr>
          <a:xfrm flipV="1">
            <a:off x="5457825" y="0"/>
            <a:ext cx="1363663" cy="1568450"/>
          </a:xfrm>
          <a:custGeom>
            <a:avLst/>
            <a:gdLst>
              <a:gd name="connsiteX0" fmla="*/ 682171 w 1364343"/>
              <a:gd name="connsiteY0" fmla="*/ 0 h 1680482"/>
              <a:gd name="connsiteX1" fmla="*/ 1364343 w 1364343"/>
              <a:gd name="connsiteY1" fmla="*/ 682172 h 1680482"/>
              <a:gd name="connsiteX2" fmla="*/ 1364343 w 1364343"/>
              <a:gd name="connsiteY2" fmla="*/ 1680482 h 1680482"/>
              <a:gd name="connsiteX3" fmla="*/ 0 w 1364343"/>
              <a:gd name="connsiteY3" fmla="*/ 1680482 h 1680482"/>
              <a:gd name="connsiteX4" fmla="*/ 0 w 1364343"/>
              <a:gd name="connsiteY4" fmla="*/ 682172 h 1680482"/>
              <a:gd name="connsiteX5" fmla="*/ 682171 w 1364343"/>
              <a:gd name="connsiteY5" fmla="*/ 0 h 168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3" h="1680482">
                <a:moveTo>
                  <a:pt x="682171" y="0"/>
                </a:moveTo>
                <a:cubicBezTo>
                  <a:pt x="1058924" y="0"/>
                  <a:pt x="1364343" y="305419"/>
                  <a:pt x="1364343" y="682172"/>
                </a:cubicBezTo>
                <a:lnTo>
                  <a:pt x="1364343" y="1680482"/>
                </a:lnTo>
                <a:lnTo>
                  <a:pt x="0" y="1680482"/>
                </a:lnTo>
                <a:lnTo>
                  <a:pt x="0" y="682172"/>
                </a:lnTo>
                <a:cubicBezTo>
                  <a:pt x="0" y="305419"/>
                  <a:pt x="305418" y="0"/>
                  <a:pt x="68217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1" name="任意多边形 29"/>
          <p:cNvSpPr/>
          <p:nvPr/>
        </p:nvSpPr>
        <p:spPr>
          <a:xfrm flipV="1">
            <a:off x="6821488" y="-1587"/>
            <a:ext cx="1365250" cy="2228850"/>
          </a:xfrm>
          <a:custGeom>
            <a:avLst/>
            <a:gdLst>
              <a:gd name="connsiteX0" fmla="*/ 682172 w 1364344"/>
              <a:gd name="connsiteY0" fmla="*/ 0 h 1742167"/>
              <a:gd name="connsiteX1" fmla="*/ 1364344 w 1364344"/>
              <a:gd name="connsiteY1" fmla="*/ 682172 h 1742167"/>
              <a:gd name="connsiteX2" fmla="*/ 1364344 w 1364344"/>
              <a:gd name="connsiteY2" fmla="*/ 1742167 h 1742167"/>
              <a:gd name="connsiteX3" fmla="*/ 0 w 1364344"/>
              <a:gd name="connsiteY3" fmla="*/ 1742167 h 1742167"/>
              <a:gd name="connsiteX4" fmla="*/ 0 w 1364344"/>
              <a:gd name="connsiteY4" fmla="*/ 682172 h 1742167"/>
              <a:gd name="connsiteX5" fmla="*/ 682172 w 1364344"/>
              <a:gd name="connsiteY5" fmla="*/ 0 h 174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4216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742167"/>
                </a:lnTo>
                <a:lnTo>
                  <a:pt x="0" y="174216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2" name="任意多边形 31"/>
          <p:cNvSpPr/>
          <p:nvPr/>
        </p:nvSpPr>
        <p:spPr>
          <a:xfrm flipV="1">
            <a:off x="8186738" y="-1587"/>
            <a:ext cx="1363663" cy="1939925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3" name="任意多边形 33"/>
          <p:cNvSpPr/>
          <p:nvPr/>
        </p:nvSpPr>
        <p:spPr>
          <a:xfrm flipV="1">
            <a:off x="9566275" y="1460500"/>
            <a:ext cx="1363663" cy="1462088"/>
          </a:xfrm>
          <a:custGeom>
            <a:avLst/>
            <a:gdLst>
              <a:gd name="connsiteX0" fmla="*/ 682172 w 1364344"/>
              <a:gd name="connsiteY0" fmla="*/ 0 h 1762577"/>
              <a:gd name="connsiteX1" fmla="*/ 1364344 w 1364344"/>
              <a:gd name="connsiteY1" fmla="*/ 682172 h 1762577"/>
              <a:gd name="connsiteX2" fmla="*/ 1364343 w 1364344"/>
              <a:gd name="connsiteY2" fmla="*/ 1762577 h 1762577"/>
              <a:gd name="connsiteX3" fmla="*/ 0 w 1364344"/>
              <a:gd name="connsiteY3" fmla="*/ 1762577 h 1762577"/>
              <a:gd name="connsiteX4" fmla="*/ 0 w 1364344"/>
              <a:gd name="connsiteY4" fmla="*/ 682172 h 1762577"/>
              <a:gd name="connsiteX5" fmla="*/ 682172 w 1364344"/>
              <a:gd name="connsiteY5" fmla="*/ 0 h 176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762577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1762577"/>
                </a:lnTo>
                <a:lnTo>
                  <a:pt x="0" y="1762577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4" name="任意多边形 35"/>
          <p:cNvSpPr/>
          <p:nvPr/>
        </p:nvSpPr>
        <p:spPr>
          <a:xfrm flipV="1">
            <a:off x="10929938" y="1460500"/>
            <a:ext cx="1277938" cy="1931988"/>
          </a:xfrm>
          <a:custGeom>
            <a:avLst/>
            <a:gdLst>
              <a:gd name="connsiteX0" fmla="*/ 682172 w 1364344"/>
              <a:gd name="connsiteY0" fmla="*/ 0 h 1900916"/>
              <a:gd name="connsiteX1" fmla="*/ 1364344 w 1364344"/>
              <a:gd name="connsiteY1" fmla="*/ 682172 h 1900916"/>
              <a:gd name="connsiteX2" fmla="*/ 1364344 w 1364344"/>
              <a:gd name="connsiteY2" fmla="*/ 1900916 h 1900916"/>
              <a:gd name="connsiteX3" fmla="*/ 0 w 1364344"/>
              <a:gd name="connsiteY3" fmla="*/ 1900916 h 1900916"/>
              <a:gd name="connsiteX4" fmla="*/ 0 w 1364344"/>
              <a:gd name="connsiteY4" fmla="*/ 682172 h 1900916"/>
              <a:gd name="connsiteX5" fmla="*/ 682172 w 1364344"/>
              <a:gd name="connsiteY5" fmla="*/ 0 h 190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1900916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4" y="1900916"/>
                </a:lnTo>
                <a:lnTo>
                  <a:pt x="0" y="1900916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15" name="任意多边形 31"/>
          <p:cNvSpPr/>
          <p:nvPr/>
        </p:nvSpPr>
        <p:spPr>
          <a:xfrm flipV="1">
            <a:off x="2720975" y="-7937"/>
            <a:ext cx="1365250" cy="1939925"/>
          </a:xfrm>
          <a:custGeom>
            <a:avLst/>
            <a:gdLst>
              <a:gd name="connsiteX0" fmla="*/ 682172 w 1364344"/>
              <a:gd name="connsiteY0" fmla="*/ 0 h 2424338"/>
              <a:gd name="connsiteX1" fmla="*/ 1364344 w 1364344"/>
              <a:gd name="connsiteY1" fmla="*/ 682172 h 2424338"/>
              <a:gd name="connsiteX2" fmla="*/ 1364343 w 1364344"/>
              <a:gd name="connsiteY2" fmla="*/ 2424338 h 2424338"/>
              <a:gd name="connsiteX3" fmla="*/ 0 w 1364344"/>
              <a:gd name="connsiteY3" fmla="*/ 2424338 h 2424338"/>
              <a:gd name="connsiteX4" fmla="*/ 0 w 1364344"/>
              <a:gd name="connsiteY4" fmla="*/ 682172 h 2424338"/>
              <a:gd name="connsiteX5" fmla="*/ 682172 w 1364344"/>
              <a:gd name="connsiteY5" fmla="*/ 0 h 242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4344" h="2424338">
                <a:moveTo>
                  <a:pt x="682172" y="0"/>
                </a:moveTo>
                <a:cubicBezTo>
                  <a:pt x="1058925" y="0"/>
                  <a:pt x="1364344" y="305419"/>
                  <a:pt x="1364344" y="682172"/>
                </a:cubicBezTo>
                <a:lnTo>
                  <a:pt x="1364343" y="2424338"/>
                </a:lnTo>
                <a:lnTo>
                  <a:pt x="0" y="2424338"/>
                </a:lnTo>
                <a:lnTo>
                  <a:pt x="0" y="682172"/>
                </a:lnTo>
                <a:cubicBezTo>
                  <a:pt x="0" y="305419"/>
                  <a:pt x="305419" y="0"/>
                  <a:pt x="682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2015" y="3692525"/>
            <a:ext cx="10515600" cy="1777365"/>
          </a:xfrm>
        </p:spPr>
        <p:txBody>
          <a:bodyPr lIns="90000" tIns="90000" rIns="90000" anchor="t" anchorCtr="0">
            <a:normAutofit/>
          </a:bodyPr>
          <a:lstStyle>
            <a:lvl1pPr algn="ctr">
              <a:defRPr sz="36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240790" y="1386205"/>
            <a:ext cx="9381490" cy="1482090"/>
          </a:xfrm>
        </p:spPr>
        <p:txBody>
          <a:bodyPr>
            <a:noAutofit/>
          </a:bodyPr>
          <a:lstStyle>
            <a:lvl1pPr marL="0" indent="0" algn="ctr">
              <a:buNone/>
              <a:defRPr sz="7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dirty="0"/>
              <a:t>编辑文本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>
            <a:lvl1pPr>
              <a:lnSpc>
                <a:spcPct val="90000"/>
              </a:lnSpc>
              <a:defRPr sz="3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74712" y="1854200"/>
            <a:ext cx="5112000" cy="432117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8600" y="1854200"/>
            <a:ext cx="5112000" cy="432117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40790" y="347345"/>
            <a:ext cx="9268460" cy="136779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4713" y="1854298"/>
            <a:ext cx="5112000" cy="720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74712" y="2716271"/>
            <a:ext cx="5112000" cy="34560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5764" y="1854298"/>
            <a:ext cx="5112000" cy="720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5760" y="2716271"/>
            <a:ext cx="5112001" cy="3456000"/>
          </a:xfrm>
        </p:spPr>
        <p:txBody>
          <a:bodyPr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6025" y="444500"/>
            <a:ext cx="3834765" cy="1510030"/>
          </a:xfrm>
        </p:spPr>
        <p:txBody>
          <a:bodyPr anchor="t" anchorCtr="0">
            <a:normAutofit/>
          </a:bodyPr>
          <a:lstStyle>
            <a:lvl1pPr>
              <a:defRPr sz="27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93525" y="444500"/>
            <a:ext cx="6120000" cy="57223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74800" y="2111473"/>
            <a:ext cx="4176000" cy="4053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795909" y="333375"/>
            <a:ext cx="1512000" cy="5832000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pPr fontAlgn="auto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74800" y="334800"/>
            <a:ext cx="8784000" cy="5832000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dirty="0"/>
              <a:t>单击此处编辑母版文本样式</a:t>
            </a:r>
            <a:endParaRPr lang="zh-CN" altLang="en-US" strike="noStrike" noProof="1" dirty="0"/>
          </a:p>
          <a:p>
            <a:pPr lvl="1" fontAlgn="auto"/>
            <a:r>
              <a:rPr lang="zh-CN" altLang="en-US" strike="noStrike" noProof="1" dirty="0"/>
              <a:t>第二级</a:t>
            </a:r>
            <a:endParaRPr lang="zh-CN" altLang="en-US" strike="noStrike" noProof="1" dirty="0"/>
          </a:p>
          <a:p>
            <a:pPr lvl="2" fontAlgn="auto"/>
            <a:r>
              <a:rPr lang="zh-CN" altLang="en-US" strike="noStrike" noProof="1" dirty="0"/>
              <a:t>第三级</a:t>
            </a:r>
            <a:endParaRPr lang="zh-CN" altLang="en-US" strike="noStrike" noProof="1" dirty="0"/>
          </a:p>
          <a:p>
            <a:pPr lvl="3" fontAlgn="auto"/>
            <a:r>
              <a:rPr lang="zh-CN" altLang="en-US" strike="noStrike" noProof="1" dirty="0"/>
              <a:t>第四级</a:t>
            </a:r>
            <a:endParaRPr lang="zh-CN" altLang="en-US" strike="noStrike" noProof="1" dirty="0"/>
          </a:p>
          <a:p>
            <a:pPr lvl="4" fontAlgn="auto"/>
            <a:r>
              <a:rPr lang="zh-CN" altLang="en-US" strike="noStrike" noProof="1" dirty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5.jpeg"/><Relationship Id="rId15" Type="http://schemas.openxmlformats.org/officeDocument/2006/relationships/image" Target="../media/image4.jpeg"/><Relationship Id="rId14" Type="http://schemas.openxmlformats.org/officeDocument/2006/relationships/tags" Target="../tags/tag4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5" Type="http://schemas.openxmlformats.org/officeDocument/2006/relationships/image" Target="../media/image4.jpeg"/><Relationship Id="rId14" Type="http://schemas.openxmlformats.org/officeDocument/2006/relationships/image" Target="../media/image5.jpeg"/><Relationship Id="rId13" Type="http://schemas.openxmlformats.org/officeDocument/2006/relationships/tags" Target="../tags/tag7.xml"/><Relationship Id="rId12" Type="http://schemas.openxmlformats.org/officeDocument/2006/relationships/tags" Target="../tags/tag6.xml"/><Relationship Id="rId11" Type="http://schemas.openxmlformats.org/officeDocument/2006/relationships/tags" Target="../tags/tag5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260475" y="317500"/>
            <a:ext cx="9310688" cy="13668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6800" anchor="t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876300" y="1854200"/>
            <a:ext cx="10439400" cy="431958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6800" anchor="t"/>
          <a:p>
            <a:pPr lvl="0" indent="-2286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1EB31B-E70D-496D-A144-6A6EE418A68B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6800" rtlCol="0" anchor="t" anchorCtr="0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pic>
        <p:nvPicPr>
          <p:cNvPr id="2056" name="图片 7" descr="timg_副本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58737" y="-38100"/>
            <a:ext cx="1303337" cy="1217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7" name="图片 8" descr="山东交通学院logo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571163" y="-38100"/>
            <a:ext cx="1628775" cy="133667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1176338" y="500063"/>
            <a:ext cx="10515600" cy="1325562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2286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fontAlgn="auto"/>
            <a:fld id="{D997B5FA-0921-464F-AAE1-844C04324D75}" type="datetimeFigureOut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fontAlgn="auto"/>
            <a:fld id="{565CE74E-AB26-4998-AD42-012C4C1AD076}" type="slidenum">
              <a:rPr lang="zh-CN" altLang="en-US" strike="noStrike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z="100" strike="noStrike" noProof="1"/>
          </a:p>
        </p:txBody>
      </p:sp>
      <p:pic>
        <p:nvPicPr>
          <p:cNvPr id="1032" name="图片 2" descr="山东交通学院logo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15575" y="30163"/>
            <a:ext cx="1849438" cy="151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图片 3" descr="timg_副本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813" y="107950"/>
            <a:ext cx="1862137" cy="17367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1261745" y="468630"/>
            <a:ext cx="6829425" cy="874395"/>
          </a:xfrm>
        </p:spPr>
        <p:txBody>
          <a:bodyPr vert="horz" wrap="square" lIns="91440" tIns="45720" rIns="91440" bIns="45720" anchor="ctr">
            <a:normAutofit/>
          </a:bodyPr>
          <a:p>
            <a:pPr eaLnBrk="1" hangingPunct="1"/>
            <a:r>
              <a:rPr lang="zh-CN" altLang="en-US" sz="4000" dirty="0">
                <a:latin typeface="+mj-lt"/>
                <a:ea typeface="+mj-ea"/>
                <a:cs typeface="+mj-cs"/>
              </a:rPr>
              <a:t>第十五章 游戏中的网络编程</a:t>
            </a:r>
            <a:endParaRPr lang="zh-CN" altLang="en-US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1606550" y="2310765"/>
            <a:ext cx="7933690" cy="3272155"/>
          </a:xfrm>
        </p:spPr>
        <p:txBody>
          <a:bodyPr vert="horz" wrap="square" lIns="91440" tIns="45720" rIns="91440" bIns="45720" anchor="t">
            <a:noAutofit/>
          </a:bodyPr>
          <a:p>
            <a:pPr algn="l" eaLnBrk="1" hangingPunct="1"/>
            <a:r>
              <a:rPr lang="en-US" altLang="zh-CN" sz="2800" dirty="0">
                <a:latin typeface="+mn-lt"/>
                <a:ea typeface="+mn-ea"/>
                <a:cs typeface="+mn-cs"/>
              </a:rPr>
              <a:t>1</a:t>
            </a:r>
            <a:r>
              <a:rPr lang="zh-CN" altLang="en-US" sz="2800" dirty="0">
                <a:latin typeface="+mn-lt"/>
                <a:ea typeface="+mn-ea"/>
                <a:cs typeface="+mn-cs"/>
              </a:rPr>
              <a:t>、标准的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java</a:t>
            </a:r>
            <a:r>
              <a:rPr lang="zh-CN" altLang="en-US" sz="2800" dirty="0">
                <a:latin typeface="+mn-lt"/>
                <a:ea typeface="+mn-ea"/>
                <a:cs typeface="+mn-cs"/>
              </a:rPr>
              <a:t>接口进行网络编程</a:t>
            </a:r>
            <a:endParaRPr lang="zh-CN" altLang="en-US" sz="2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2800" dirty="0">
                <a:latin typeface="+mn-lt"/>
                <a:ea typeface="+mn-ea"/>
                <a:cs typeface="+mn-cs"/>
              </a:rPr>
              <a:t>2</a:t>
            </a:r>
            <a:r>
              <a:rPr lang="zh-CN" altLang="en-US" sz="2800" dirty="0">
                <a:latin typeface="+mn-lt"/>
                <a:ea typeface="+mn-ea"/>
                <a:cs typeface="+mn-cs"/>
              </a:rPr>
              <a:t>、使用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Apache</a:t>
            </a:r>
            <a:r>
              <a:rPr lang="zh-CN" altLang="en-US" sz="2800" dirty="0">
                <a:latin typeface="+mn-lt"/>
                <a:ea typeface="+mn-ea"/>
                <a:cs typeface="+mn-cs"/>
              </a:rPr>
              <a:t>接口进行网络编程</a:t>
            </a:r>
            <a:endParaRPr lang="zh-CN" altLang="en-US" sz="2800" dirty="0">
              <a:latin typeface="+mn-lt"/>
              <a:ea typeface="+mn-ea"/>
              <a:cs typeface="+mn-cs"/>
            </a:endParaRPr>
          </a:p>
          <a:p>
            <a:pPr algn="l" eaLnBrk="1" hangingPunct="1"/>
            <a:r>
              <a:rPr lang="en-US" altLang="zh-CN" sz="2800" dirty="0">
                <a:latin typeface="+mn-lt"/>
                <a:ea typeface="+mn-ea"/>
                <a:cs typeface="+mn-cs"/>
              </a:rPr>
              <a:t>3</a:t>
            </a:r>
            <a:r>
              <a:rPr lang="zh-CN" altLang="en-US" sz="2800" dirty="0">
                <a:latin typeface="+mn-lt"/>
                <a:ea typeface="+mn-ea"/>
                <a:cs typeface="+mn-cs"/>
              </a:rPr>
              <a:t>、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Xml</a:t>
            </a:r>
            <a:r>
              <a:rPr lang="zh-CN" altLang="en-US" sz="2800" dirty="0">
                <a:latin typeface="+mn-lt"/>
                <a:ea typeface="+mn-ea"/>
                <a:cs typeface="+mn-cs"/>
              </a:rPr>
              <a:t>和</a:t>
            </a:r>
            <a:r>
              <a:rPr lang="en-US" altLang="zh-CN" sz="2800" dirty="0">
                <a:latin typeface="+mn-lt"/>
                <a:ea typeface="+mn-ea"/>
                <a:cs typeface="+mn-cs"/>
              </a:rPr>
              <a:t>Json</a:t>
            </a:r>
            <a:r>
              <a:rPr lang="zh-CN" altLang="en-US" sz="2800" dirty="0">
                <a:latin typeface="+mn-lt"/>
                <a:ea typeface="+mn-ea"/>
                <a:cs typeface="+mn-cs"/>
              </a:rPr>
              <a:t>解析方法</a:t>
            </a:r>
            <a:endParaRPr lang="zh-CN" altLang="en-US" sz="2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sz="3200" dirty="0"/>
              <a:t>15.5  Android</a:t>
            </a:r>
            <a:r>
              <a:rPr lang="zh-CN" altLang="en-US" sz="3200" dirty="0"/>
              <a:t>中的</a:t>
            </a:r>
            <a:r>
              <a:rPr lang="en-US" altLang="zh-CN" sz="3200" dirty="0"/>
              <a:t>JSON</a:t>
            </a:r>
            <a:r>
              <a:rPr lang="zh-CN" altLang="en-US" sz="3200" dirty="0"/>
              <a:t>解析</a:t>
            </a:r>
            <a:endParaRPr lang="zh-CN" altLang="en-US" sz="3200" dirty="0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dirty="0"/>
              <a:t>15.5.1  Json</a:t>
            </a:r>
            <a:r>
              <a:rPr lang="zh-CN" altLang="en-US" sz="2400" dirty="0"/>
              <a:t>介绍</a:t>
            </a:r>
            <a:endParaRPr lang="en-US" altLang="zh-CN" sz="2400" dirty="0"/>
          </a:p>
          <a:p>
            <a:r>
              <a:rPr lang="zh-CN" altLang="en-US" sz="2400" dirty="0"/>
              <a:t>一种轻量级的数据交换格式，具有良好的可读和便于快速编写的特性。业内主流技术为其提供了完整的解决方案（有点类似于正则表达式</a:t>
            </a:r>
            <a:r>
              <a:rPr lang="en-US" altLang="zh-CN" sz="2400" dirty="0"/>
              <a:t> </a:t>
            </a:r>
            <a:r>
              <a:rPr lang="zh-CN" altLang="en-US" sz="2400" dirty="0"/>
              <a:t>，获得了当今大部分语言的支持），从而可以在不同平台间进行数据交换。</a:t>
            </a:r>
            <a:r>
              <a:rPr lang="en-US" altLang="zh-CN" sz="2400" dirty="0"/>
              <a:t>JSON</a:t>
            </a:r>
            <a:r>
              <a:rPr lang="zh-CN" altLang="en-US" sz="2400" dirty="0"/>
              <a:t>采用兼容性很高的文本格式，同时也具备类似于</a:t>
            </a:r>
            <a:r>
              <a:rPr lang="en-US" altLang="zh-CN" sz="2400" dirty="0"/>
              <a:t>C</a:t>
            </a:r>
            <a:r>
              <a:rPr lang="zh-CN" altLang="en-US" sz="2400" dirty="0"/>
              <a:t>语言体系的行为。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sz="3200" dirty="0"/>
              <a:t>15.5  Android</a:t>
            </a:r>
            <a:r>
              <a:rPr lang="zh-CN" altLang="en-US" sz="3200" dirty="0"/>
              <a:t>中的</a:t>
            </a:r>
            <a:r>
              <a:rPr lang="en-US" altLang="zh-CN" sz="3200" dirty="0"/>
              <a:t>JSON</a:t>
            </a:r>
            <a:r>
              <a:rPr lang="zh-CN" altLang="en-US" sz="3200" dirty="0"/>
              <a:t>解析</a:t>
            </a:r>
            <a:endParaRPr lang="zh-CN" altLang="en-US" sz="3200" dirty="0"/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b="1" dirty="0"/>
              <a:t>15.5.2  Json</a:t>
            </a:r>
            <a:r>
              <a:rPr lang="zh-CN" altLang="en-US" sz="2400" b="1" dirty="0"/>
              <a:t>解析数据</a:t>
            </a:r>
            <a:endParaRPr lang="zh-CN" altLang="en-US" sz="2400" b="1" dirty="0"/>
          </a:p>
          <a:p>
            <a:r>
              <a:rPr lang="zh-CN" altLang="en-US" sz="2400" dirty="0"/>
              <a:t>我们来看一下</a:t>
            </a:r>
            <a:r>
              <a:rPr lang="en-US" altLang="zh-CN" sz="2400" dirty="0"/>
              <a:t>Json</a:t>
            </a:r>
            <a:r>
              <a:rPr lang="zh-CN" altLang="en-US" sz="2400" dirty="0"/>
              <a:t>解析数据的例子，主要对两个</a:t>
            </a:r>
            <a:r>
              <a:rPr lang="en-US" altLang="zh-CN" sz="2400" dirty="0"/>
              <a:t>json</a:t>
            </a:r>
            <a:r>
              <a:rPr lang="zh-CN" altLang="en-US" sz="2400" dirty="0"/>
              <a:t>格式字符串进行解析，一个是普通</a:t>
            </a:r>
            <a:r>
              <a:rPr lang="en-US" altLang="zh-CN" sz="2400" dirty="0"/>
              <a:t>json</a:t>
            </a:r>
            <a:r>
              <a:rPr lang="zh-CN" altLang="en-US" sz="2400" dirty="0"/>
              <a:t>数据，另一个是多个信息</a:t>
            </a:r>
            <a:r>
              <a:rPr lang="en-US" altLang="zh-CN" sz="2400" dirty="0"/>
              <a:t>json</a:t>
            </a:r>
            <a:r>
              <a:rPr lang="zh-CN" altLang="en-US" sz="2400" dirty="0"/>
              <a:t>数据。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sz="3200" dirty="0"/>
              <a:t>15.6  </a:t>
            </a:r>
            <a:r>
              <a:rPr lang="zh-CN" altLang="en-US" sz="3200" dirty="0"/>
              <a:t>网络连接类型</a:t>
            </a:r>
            <a:endParaRPr lang="zh-CN" altLang="en-US" sz="3200" dirty="0"/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dirty="0"/>
              <a:t>15.6.1  WiFi</a:t>
            </a:r>
            <a:endParaRPr lang="en-US" altLang="zh-CN" sz="2400" dirty="0"/>
          </a:p>
          <a:p>
            <a:r>
              <a:rPr lang="en-US" altLang="zh-CN" sz="2400" dirty="0"/>
              <a:t>15.6.2  </a:t>
            </a:r>
            <a:r>
              <a:rPr lang="zh-CN" altLang="en-US" sz="2400" dirty="0"/>
              <a:t>手机搜索网络</a:t>
            </a:r>
            <a:endParaRPr lang="en-US" altLang="zh-CN" sz="2400" dirty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zh-CN" altLang="en-US" sz="3200" dirty="0"/>
              <a:t>本章小结</a:t>
            </a:r>
            <a:endParaRPr lang="zh-CN" altLang="en-US" sz="3200" dirty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sz="2400" dirty="0"/>
              <a:t>本章主要介绍了使用标准的</a:t>
            </a:r>
            <a:r>
              <a:rPr lang="en-US" altLang="zh-CN" sz="2400" dirty="0"/>
              <a:t>java</a:t>
            </a:r>
            <a:r>
              <a:rPr lang="zh-CN" altLang="en-US" sz="2400" dirty="0"/>
              <a:t>接口进行网络编程的相关技术，包括通过熟悉</a:t>
            </a:r>
            <a:r>
              <a:rPr lang="en-US" altLang="zh-CN" sz="2400" dirty="0"/>
              <a:t>Http</a:t>
            </a:r>
            <a:r>
              <a:rPr lang="zh-CN" altLang="en-US" sz="2400" dirty="0"/>
              <a:t>协议的格式、请求和响应的详解，使其应用在</a:t>
            </a:r>
            <a:r>
              <a:rPr lang="en-US" altLang="zh-CN" sz="2400" dirty="0"/>
              <a:t>Android</a:t>
            </a:r>
            <a:r>
              <a:rPr lang="zh-CN" altLang="en-US" sz="2400" dirty="0"/>
              <a:t>平台中，还介绍了</a:t>
            </a:r>
            <a:r>
              <a:rPr lang="en-US" altLang="zh-CN" sz="2400" dirty="0"/>
              <a:t>Android</a:t>
            </a:r>
            <a:r>
              <a:rPr lang="zh-CN" altLang="en-US" sz="2400" dirty="0"/>
              <a:t>平台的网络应用开发接口，其中介绍了两种接口方式：标准的</a:t>
            </a:r>
            <a:r>
              <a:rPr lang="en-US" altLang="zh-CN" sz="2400" dirty="0"/>
              <a:t>Java</a:t>
            </a:r>
            <a:r>
              <a:rPr lang="zh-CN" altLang="en-US" sz="2400" dirty="0"/>
              <a:t>接口和</a:t>
            </a:r>
            <a:r>
              <a:rPr lang="en-US" altLang="zh-CN" sz="2400" dirty="0"/>
              <a:t>Apache</a:t>
            </a:r>
            <a:r>
              <a:rPr lang="zh-CN" altLang="en-US" sz="2400" dirty="0"/>
              <a:t>接口，还介绍了</a:t>
            </a:r>
            <a:r>
              <a:rPr lang="en-US" altLang="zh-CN" sz="2400" dirty="0"/>
              <a:t>Android</a:t>
            </a:r>
            <a:r>
              <a:rPr lang="zh-CN" altLang="en-US" sz="2400" dirty="0"/>
              <a:t>中的</a:t>
            </a:r>
            <a:r>
              <a:rPr lang="en-US" altLang="zh-CN" sz="2400" dirty="0"/>
              <a:t>XML</a:t>
            </a:r>
            <a:r>
              <a:rPr lang="zh-CN" altLang="en-US" sz="2400" dirty="0"/>
              <a:t>解析，三种主要解析</a:t>
            </a:r>
            <a:r>
              <a:rPr lang="en-US" altLang="zh-CN" sz="2400" dirty="0"/>
              <a:t>Xml</a:t>
            </a:r>
            <a:r>
              <a:rPr lang="zh-CN" altLang="en-US" sz="2400" dirty="0"/>
              <a:t>的方法：</a:t>
            </a:r>
            <a:r>
              <a:rPr lang="en-US" altLang="zh-CN" sz="2400" dirty="0"/>
              <a:t>DOM</a:t>
            </a:r>
            <a:r>
              <a:rPr lang="zh-CN" altLang="en-US" sz="2400" dirty="0"/>
              <a:t>、</a:t>
            </a:r>
            <a:r>
              <a:rPr lang="en-US" altLang="zh-CN" sz="2400" dirty="0"/>
              <a:t>SAX</a:t>
            </a:r>
            <a:r>
              <a:rPr lang="zh-CN" altLang="en-US" sz="2400" dirty="0"/>
              <a:t>和</a:t>
            </a:r>
            <a:r>
              <a:rPr lang="en-US" altLang="zh-CN" sz="2400" dirty="0"/>
              <a:t>Pull</a:t>
            </a:r>
            <a:r>
              <a:rPr lang="zh-CN" altLang="en-US" sz="2400" dirty="0"/>
              <a:t>方式，其中还介绍了</a:t>
            </a:r>
            <a:r>
              <a:rPr lang="en-US" altLang="zh-CN" sz="2400" dirty="0"/>
              <a:t>Android</a:t>
            </a:r>
            <a:r>
              <a:rPr lang="zh-CN" altLang="en-US" sz="2400" dirty="0"/>
              <a:t>中的</a:t>
            </a:r>
            <a:r>
              <a:rPr lang="en-US" altLang="zh-CN" sz="2400" dirty="0"/>
              <a:t>JSON</a:t>
            </a:r>
            <a:r>
              <a:rPr lang="zh-CN" altLang="en-US" sz="2400" dirty="0"/>
              <a:t>解析方案，最后介绍了不同网络连接类型</a:t>
            </a:r>
            <a:r>
              <a:rPr lang="en-US" altLang="zh-CN" sz="2400" dirty="0"/>
              <a:t>WIFI</a:t>
            </a:r>
            <a:r>
              <a:rPr lang="zh-CN" altLang="en-US" sz="2400" dirty="0"/>
              <a:t>和手机搜索网络接入方式。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en-US" altLang="zh-CN" sz="3200" dirty="0"/>
              <a:t>15.1  Http</a:t>
            </a:r>
            <a:r>
              <a:rPr lang="zh-CN" altLang="en-US" sz="3200" dirty="0"/>
              <a:t>协议的介绍</a:t>
            </a:r>
            <a:endParaRPr lang="zh-CN" altLang="en-US" sz="3200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sz="2400" dirty="0"/>
              <a:t>超文本传输协议（</a:t>
            </a:r>
            <a:r>
              <a:rPr lang="en-US" altLang="zh-CN" sz="2400" dirty="0"/>
              <a:t>HTTP</a:t>
            </a:r>
            <a:r>
              <a:rPr lang="zh-CN" altLang="en-US" sz="2400" dirty="0"/>
              <a:t>，</a:t>
            </a:r>
            <a:r>
              <a:rPr lang="en-US" altLang="zh-CN" sz="2400" dirty="0"/>
              <a:t>HyperText Transfer Protocol</a:t>
            </a:r>
            <a:r>
              <a:rPr lang="zh-CN" altLang="en-US" sz="2400" dirty="0"/>
              <a:t>）是互联网上应用最广泛的一种网络协议。所有的</a:t>
            </a:r>
            <a:r>
              <a:rPr lang="en-US" altLang="zh-CN" sz="2400" dirty="0"/>
              <a:t>WWW</a:t>
            </a:r>
            <a:r>
              <a:rPr lang="zh-CN" altLang="en-US" sz="2400" dirty="0"/>
              <a:t>文件都必须遵守这个标准。通过这个协议，可以浏览网络上的各种信息，比如丰富多彩的网页。设计</a:t>
            </a:r>
            <a:r>
              <a:rPr lang="en-US" altLang="zh-CN" sz="2400" dirty="0"/>
              <a:t>HTTP</a:t>
            </a:r>
            <a:r>
              <a:rPr lang="zh-CN" altLang="en-US" sz="2400" dirty="0"/>
              <a:t>最初的目的是为了提供一种发布和接收</a:t>
            </a:r>
            <a:r>
              <a:rPr lang="en-US" altLang="zh-CN" sz="2400" dirty="0"/>
              <a:t>HTML</a:t>
            </a:r>
            <a:r>
              <a:rPr lang="zh-CN" altLang="en-US" sz="2400" dirty="0"/>
              <a:t>页面的方法。但发展到今天，</a:t>
            </a:r>
            <a:r>
              <a:rPr lang="en-US" altLang="zh-CN" sz="2400" dirty="0"/>
              <a:t>HTTP</a:t>
            </a:r>
            <a:r>
              <a:rPr lang="zh-CN" altLang="en-US" sz="2400" dirty="0"/>
              <a:t>不仅仅是用于网页的浏览了，只要通信的双方都遵守这个协议，</a:t>
            </a:r>
            <a:r>
              <a:rPr lang="en-US" altLang="zh-CN" sz="2400" dirty="0"/>
              <a:t>HTTP</a:t>
            </a:r>
            <a:r>
              <a:rPr lang="zh-CN" altLang="en-US" sz="2400" dirty="0"/>
              <a:t>就能发挥作用。比说</a:t>
            </a:r>
            <a:r>
              <a:rPr lang="en-US" altLang="zh-CN" sz="2400" dirty="0"/>
              <a:t>QQ</a:t>
            </a:r>
            <a:r>
              <a:rPr lang="zh-CN" altLang="en-US" sz="2400" dirty="0"/>
              <a:t>、迅雷等都会使用</a:t>
            </a:r>
            <a:r>
              <a:rPr lang="en-US" altLang="zh-CN" sz="2400" dirty="0"/>
              <a:t>HTTP</a:t>
            </a:r>
            <a:r>
              <a:rPr lang="zh-CN" altLang="en-US" sz="2400" dirty="0"/>
              <a:t>协议。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en-US" altLang="zh-CN" sz="3200" dirty="0"/>
              <a:t>15.1.2  HTTP</a:t>
            </a:r>
            <a:r>
              <a:rPr lang="zh-CN" altLang="en-US" sz="3200" dirty="0"/>
              <a:t>协议格式</a:t>
            </a:r>
            <a:endParaRPr lang="zh-CN" altLang="en-US" sz="3200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dirty="0"/>
              <a:t>HTTP</a:t>
            </a:r>
            <a:r>
              <a:rPr lang="zh-CN" altLang="en-US" sz="2400" dirty="0"/>
              <a:t>协议是基于请求</a:t>
            </a:r>
            <a:r>
              <a:rPr lang="en-US" altLang="zh-CN" sz="2400" dirty="0"/>
              <a:t>/</a:t>
            </a:r>
            <a:r>
              <a:rPr lang="zh-CN" altLang="en-US" sz="2400" dirty="0"/>
              <a:t>响应范式的。一个客户机与服务器建立连接后，发送一个请求给服务器，请求的格式为：统一资源标识符、协议版本号，后面是</a:t>
            </a:r>
            <a:r>
              <a:rPr lang="en-US" altLang="zh-CN" sz="2400" dirty="0"/>
              <a:t>MIME</a:t>
            </a:r>
            <a:r>
              <a:rPr lang="zh-CN" altLang="en-US" sz="2400" dirty="0"/>
              <a:t>信息（包括请求修饰符、客户机信息和请求内容）。服务器接到请求后进行响应，并将相应的响应信息返回，其格式为一个状态行包括信息的协议版本号、一个成功或错误的代码，后面是</a:t>
            </a:r>
            <a:r>
              <a:rPr lang="en-US" altLang="zh-CN" sz="2400" dirty="0"/>
              <a:t>MIME</a:t>
            </a:r>
            <a:r>
              <a:rPr lang="zh-CN" altLang="en-US" sz="2400" dirty="0"/>
              <a:t>信息（包括服务器的信息、实体信息和返回内容）。</a:t>
            </a:r>
            <a:endParaRPr lang="zh-CN" altLang="en-US" sz="2400" dirty="0"/>
          </a:p>
          <a:p>
            <a:r>
              <a:rPr lang="zh-CN" altLang="en-US" sz="2400" dirty="0"/>
              <a:t>在</a:t>
            </a:r>
            <a:r>
              <a:rPr lang="en-US" altLang="zh-CN" sz="2400" dirty="0"/>
              <a:t>Internet</a:t>
            </a:r>
            <a:r>
              <a:rPr lang="zh-CN" altLang="en-US" sz="2400" dirty="0"/>
              <a:t>上，</a:t>
            </a:r>
            <a:r>
              <a:rPr lang="en-US" altLang="zh-CN" sz="2400" dirty="0"/>
              <a:t>HTTP</a:t>
            </a:r>
            <a:r>
              <a:rPr lang="zh-CN" altLang="en-US" sz="2400" dirty="0"/>
              <a:t>通信通常发生在</a:t>
            </a:r>
            <a:r>
              <a:rPr lang="en-US" altLang="zh-CN" sz="2400" dirty="0"/>
              <a:t>TCP/IP</a:t>
            </a:r>
            <a:r>
              <a:rPr lang="zh-CN" altLang="en-US" sz="2400" dirty="0"/>
              <a:t>连接之上。默认端口为</a:t>
            </a:r>
            <a:r>
              <a:rPr lang="en-US" altLang="zh-CN" sz="2400" dirty="0"/>
              <a:t>80</a:t>
            </a:r>
            <a:r>
              <a:rPr lang="zh-CN" altLang="en-US" sz="2400" dirty="0"/>
              <a:t>，不过其他端口也是可用的。</a:t>
            </a:r>
            <a:endParaRPr lang="zh-CN" altLang="en-US" sz="2400" dirty="0"/>
          </a:p>
        </p:txBody>
      </p:sp>
      <p:sp>
        <p:nvSpPr>
          <p:cNvPr id="5124" name="Rectangle 6"/>
          <p:cNvSpPr/>
          <p:nvPr/>
        </p:nvSpPr>
        <p:spPr>
          <a:xfrm>
            <a:off x="2262188" y="4597083"/>
            <a:ext cx="7315200" cy="224536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Server:nio/1.1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Content-type:text/html;charset=GBK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Content-length:102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&lt;head&gt;&lt;title&gt;helloapp&lt;/title&gt;&lt;/head&gt;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&lt;h1&gt;hello&lt;/h1&gt;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  <a:endParaRPr lang="en-US" altLang="zh-CN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266700" eaLnBrk="0" hangingPunct="0"/>
            <a:r>
              <a:rPr lang="en-US" altLang="zh-CN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r>
              <a:rPr lang="en-US" altLang="zh-CN" sz="1400" dirty="0">
                <a:latin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15.1.3  HTTP</a:t>
            </a:r>
            <a:r>
              <a:rPr lang="zh-CN" altLang="en-US" dirty="0"/>
              <a:t>协议请求的详解</a:t>
            </a:r>
            <a:endParaRPr lang="zh-CN" altLang="en-US" dirty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dirty="0"/>
              <a:t>HTTP</a:t>
            </a:r>
            <a:r>
              <a:rPr lang="zh-CN" altLang="en-US" sz="2400" dirty="0"/>
              <a:t>请求由三部分组成，分别是：请求行、消息报头、请求正文。</a:t>
            </a:r>
            <a:endParaRPr lang="zh-CN" altLang="en-US" sz="2400" dirty="0"/>
          </a:p>
          <a:p>
            <a:r>
              <a:rPr lang="zh-CN" altLang="en-US" sz="2400" dirty="0"/>
              <a:t>请求行以一个方法符号开头，并以空格分开，后面跟着请求的</a:t>
            </a:r>
            <a:r>
              <a:rPr lang="en-US" altLang="zh-CN" sz="2400" dirty="0"/>
              <a:t>URI</a:t>
            </a:r>
            <a:r>
              <a:rPr lang="zh-CN" altLang="en-US" sz="2400" dirty="0"/>
              <a:t>和协议版本，格式如下：</a:t>
            </a:r>
            <a:endParaRPr lang="zh-CN" altLang="en-US" sz="2400" dirty="0"/>
          </a:p>
          <a:p>
            <a:r>
              <a:rPr lang="en-US" altLang="zh-CN" sz="2400" dirty="0"/>
              <a:t>    Method  Request-URL  HTTP-Version CRLF</a:t>
            </a:r>
            <a:endParaRPr lang="zh-CN" altLang="zh-CN" sz="2400" dirty="0"/>
          </a:p>
          <a:p>
            <a:r>
              <a:rPr lang="zh-CN" altLang="en-US" sz="2400" dirty="0"/>
              <a:t>其中：</a:t>
            </a:r>
            <a:endParaRPr lang="zh-CN" altLang="en-US" sz="2400" dirty="0"/>
          </a:p>
          <a:p>
            <a:pPr>
              <a:buNone/>
            </a:pPr>
            <a:r>
              <a:rPr lang="en-US" altLang="zh-CN" sz="1800" dirty="0"/>
              <a:t>Method</a:t>
            </a:r>
            <a:r>
              <a:rPr lang="zh-CN" altLang="en-US" sz="1800" dirty="0"/>
              <a:t>：表示请求方法。</a:t>
            </a:r>
            <a:endParaRPr lang="zh-CN" altLang="en-US" sz="1800" dirty="0"/>
          </a:p>
          <a:p>
            <a:pPr>
              <a:buNone/>
            </a:pPr>
            <a:r>
              <a:rPr lang="en-US" altLang="zh-CN" sz="1800" dirty="0"/>
              <a:t>Requet-URL</a:t>
            </a:r>
            <a:r>
              <a:rPr lang="zh-CN" altLang="en-US" sz="1800" dirty="0"/>
              <a:t>：是一个统一资源标识符。</a:t>
            </a:r>
            <a:endParaRPr lang="zh-CN" altLang="en-US" sz="1800" dirty="0"/>
          </a:p>
          <a:p>
            <a:pPr>
              <a:buNone/>
            </a:pPr>
            <a:r>
              <a:rPr lang="en-US" altLang="zh-CN" sz="1800" dirty="0"/>
              <a:t>HTTP-Version</a:t>
            </a:r>
            <a:r>
              <a:rPr lang="zh-CN" altLang="en-US" sz="1800" dirty="0"/>
              <a:t>：表示请求的</a:t>
            </a:r>
            <a:r>
              <a:rPr lang="en-US" altLang="zh-CN" sz="1800" dirty="0"/>
              <a:t>HTTP</a:t>
            </a:r>
            <a:r>
              <a:rPr lang="zh-CN" altLang="en-US" sz="1800" dirty="0"/>
              <a:t>协议版本。</a:t>
            </a:r>
            <a:endParaRPr lang="zh-CN" altLang="en-US" sz="1800" dirty="0"/>
          </a:p>
          <a:p>
            <a:pPr>
              <a:buNone/>
            </a:pPr>
            <a:r>
              <a:rPr lang="en-US" altLang="zh-CN" sz="1800" dirty="0"/>
              <a:t>CRLF</a:t>
            </a:r>
            <a:r>
              <a:rPr lang="zh-CN" altLang="en-US" sz="1800" dirty="0"/>
              <a:t>：表示回车和换行。</a:t>
            </a:r>
            <a:endParaRPr lang="zh-CN" altLang="en-US" sz="1800" dirty="0"/>
          </a:p>
          <a:p>
            <a:r>
              <a:rPr lang="zh-CN" altLang="en-US" sz="2400" dirty="0"/>
              <a:t>请求方法有多种，常用的方法如下所示：</a:t>
            </a:r>
            <a:endParaRPr lang="zh-CN" altLang="en-US" sz="2400" dirty="0"/>
          </a:p>
          <a:p>
            <a:r>
              <a:rPr lang="en-US" altLang="zh-CN" sz="2400" dirty="0"/>
              <a:t>GET</a:t>
            </a:r>
            <a:r>
              <a:rPr lang="zh-CN" altLang="en-US" sz="2400" dirty="0"/>
              <a:t>：请求获取</a:t>
            </a:r>
            <a:r>
              <a:rPr lang="en-US" altLang="zh-CN" sz="2400" dirty="0"/>
              <a:t>Request-URL</a:t>
            </a:r>
            <a:r>
              <a:rPr lang="zh-CN" altLang="en-US" sz="2400" dirty="0"/>
              <a:t>所标识的资源。</a:t>
            </a:r>
            <a:endParaRPr lang="zh-CN" altLang="en-US" sz="2400" dirty="0"/>
          </a:p>
          <a:p>
            <a:r>
              <a:rPr lang="en-US" altLang="zh-CN" sz="2400" dirty="0"/>
              <a:t>POST</a:t>
            </a:r>
            <a:r>
              <a:rPr lang="zh-CN" altLang="en-US" sz="2400" dirty="0"/>
              <a:t>：在</a:t>
            </a:r>
            <a:r>
              <a:rPr lang="en-US" altLang="zh-CN" sz="2400" dirty="0"/>
              <a:t>Request-URL</a:t>
            </a:r>
            <a:r>
              <a:rPr lang="zh-CN" altLang="en-US" sz="2400" dirty="0"/>
              <a:t>所标识的资源后附加新的数据。</a:t>
            </a:r>
            <a:endParaRPr lang="zh-CN" altLang="en-US" sz="2400" dirty="0"/>
          </a:p>
          <a:p>
            <a:r>
              <a:rPr lang="zh-CN" altLang="en-US" sz="1600" dirty="0"/>
              <a:t>还有一些不常用方法，比如</a:t>
            </a:r>
            <a:r>
              <a:rPr lang="en-US" altLang="zh-CN" sz="1600" dirty="0"/>
              <a:t>PUT</a:t>
            </a:r>
            <a:r>
              <a:rPr lang="zh-CN" altLang="en-US" sz="1600" dirty="0"/>
              <a:t>、</a:t>
            </a:r>
            <a:r>
              <a:rPr lang="en-US" altLang="zh-CN" sz="1600" dirty="0"/>
              <a:t>DELETE</a:t>
            </a:r>
            <a:r>
              <a:rPr lang="zh-CN" altLang="en-US" sz="1600" dirty="0"/>
              <a:t>、</a:t>
            </a:r>
            <a:r>
              <a:rPr lang="en-US" altLang="zh-CN" sz="1600" dirty="0"/>
              <a:t>TRACE</a:t>
            </a:r>
            <a:r>
              <a:rPr lang="zh-CN" altLang="en-US" sz="1600" dirty="0"/>
              <a:t>、</a:t>
            </a:r>
            <a:r>
              <a:rPr lang="en-US" altLang="zh-CN" sz="1600" dirty="0"/>
              <a:t>CONNECT</a:t>
            </a:r>
            <a:r>
              <a:rPr lang="zh-CN" altLang="en-US" sz="1600" dirty="0"/>
              <a:t>、</a:t>
            </a:r>
            <a:r>
              <a:rPr lang="en-US" altLang="zh-CN" sz="1600" dirty="0"/>
              <a:t>OPTIONS</a:t>
            </a:r>
            <a:r>
              <a:rPr lang="zh-CN" altLang="en-US" sz="1600" dirty="0"/>
              <a:t>，</a:t>
            </a:r>
            <a:r>
              <a:rPr lang="en-US" altLang="zh-CN" sz="1600" dirty="0"/>
              <a:t>HEAD</a:t>
            </a:r>
            <a:r>
              <a:rPr lang="zh-CN" altLang="en-US" sz="1600" dirty="0"/>
              <a:t>。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zh-CN" sz="3200" dirty="0"/>
              <a:t> </a:t>
            </a:r>
            <a:r>
              <a:rPr lang="en-US" altLang="zh-CN" sz="3200" dirty="0"/>
              <a:t>15.1.4  HTTP</a:t>
            </a:r>
            <a:r>
              <a:rPr lang="zh-CN" altLang="en-US" sz="3200" dirty="0"/>
              <a:t>协议响应的详解</a:t>
            </a:r>
            <a:endParaRPr lang="zh-CN" altLang="zh-CN" sz="3200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sz="2400" dirty="0"/>
              <a:t>服务端接受到消息后，会返回客户端一个</a:t>
            </a:r>
            <a:r>
              <a:rPr lang="en-US" altLang="zh-CN" sz="2400" dirty="0"/>
              <a:t>HTTP</a:t>
            </a:r>
            <a:r>
              <a:rPr lang="zh-CN" altLang="en-US" sz="2400" dirty="0"/>
              <a:t>响应消息。</a:t>
            </a:r>
            <a:endParaRPr lang="zh-CN" altLang="en-US" sz="2400" dirty="0"/>
          </a:p>
          <a:p>
            <a:r>
              <a:rPr lang="en-US" altLang="zh-CN" sz="2400" dirty="0"/>
              <a:t>HTTP</a:t>
            </a:r>
            <a:r>
              <a:rPr lang="zh-CN" altLang="en-US" sz="2400" dirty="0"/>
              <a:t>响应也是由三个部分组成的，分别是：状态行、消息报头、响应正文。</a:t>
            </a:r>
            <a:endParaRPr lang="zh-CN" altLang="en-US" sz="2400" dirty="0"/>
          </a:p>
          <a:p>
            <a:r>
              <a:rPr lang="zh-CN" altLang="en-US" sz="2400" dirty="0"/>
              <a:t>状态行的格式如下：</a:t>
            </a:r>
            <a:endParaRPr lang="zh-CN" altLang="en-US" sz="2400" dirty="0"/>
          </a:p>
          <a:p>
            <a:r>
              <a:rPr lang="en-US" altLang="zh-CN" sz="2400" dirty="0"/>
              <a:t>    HTTP-Version Status –Code Reason –Phrase CRLF</a:t>
            </a:r>
            <a:endParaRPr lang="zh-CN" altLang="zh-CN" sz="2400" dirty="0"/>
          </a:p>
          <a:p>
            <a:r>
              <a:rPr lang="zh-CN" altLang="en-US" sz="2400" dirty="0"/>
              <a:t>其中：</a:t>
            </a:r>
            <a:endParaRPr lang="zh-CN" altLang="en-US" sz="2400" dirty="0"/>
          </a:p>
          <a:p>
            <a:pPr lvl="1"/>
            <a:r>
              <a:rPr lang="en-US" altLang="zh-CN" sz="1600" dirty="0"/>
              <a:t>HTTP-Version</a:t>
            </a:r>
            <a:r>
              <a:rPr lang="zh-CN" altLang="en-US" sz="1600" dirty="0"/>
              <a:t>：表示服务器</a:t>
            </a:r>
            <a:r>
              <a:rPr lang="en-US" altLang="zh-CN" sz="1600" dirty="0"/>
              <a:t>HTTP</a:t>
            </a:r>
            <a:r>
              <a:rPr lang="zh-CN" altLang="en-US" sz="1600" dirty="0"/>
              <a:t>协议的版本。</a:t>
            </a:r>
            <a:endParaRPr lang="zh-CN" altLang="en-US" sz="1600" dirty="0"/>
          </a:p>
          <a:p>
            <a:pPr lvl="1"/>
            <a:r>
              <a:rPr lang="en-US" altLang="zh-CN" sz="1600" dirty="0"/>
              <a:t>Status-Code</a:t>
            </a:r>
            <a:r>
              <a:rPr lang="zh-CN" altLang="en-US" sz="1600" dirty="0"/>
              <a:t>：表示服务器的响应状态代码。</a:t>
            </a:r>
            <a:endParaRPr lang="zh-CN" altLang="en-US" sz="1600" dirty="0"/>
          </a:p>
          <a:p>
            <a:pPr lvl="1"/>
            <a:r>
              <a:rPr lang="en-US" altLang="zh-CN" sz="1600" dirty="0"/>
              <a:t>Reason-Phrase</a:t>
            </a:r>
            <a:r>
              <a:rPr lang="zh-CN" altLang="en-US" sz="1600" dirty="0"/>
              <a:t>：表示状态代码的文本描述。</a:t>
            </a:r>
            <a:endParaRPr lang="zh-CN" altLang="en-US" sz="1600" dirty="0"/>
          </a:p>
          <a:p>
            <a:r>
              <a:rPr lang="zh-CN" altLang="en-US" sz="2400" dirty="0"/>
              <a:t>状态码由三位数字组成，第一位数字定义了响应的类别，</a:t>
            </a:r>
            <a:endParaRPr lang="zh-CN" altLang="en-US" sz="2400" dirty="0"/>
          </a:p>
          <a:p>
            <a:pPr lvl="1"/>
            <a:r>
              <a:rPr lang="en-US" altLang="zh-CN" sz="1600" dirty="0"/>
              <a:t>1XX</a:t>
            </a:r>
            <a:r>
              <a:rPr lang="zh-CN" altLang="en-US" sz="1600" dirty="0"/>
              <a:t>：指示信息，表示请求已接收，继续处理。</a:t>
            </a:r>
            <a:endParaRPr lang="zh-CN" altLang="en-US" sz="1600" dirty="0"/>
          </a:p>
          <a:p>
            <a:pPr lvl="1"/>
            <a:r>
              <a:rPr lang="en-US" altLang="zh-CN" sz="1600" dirty="0"/>
              <a:t>2XX</a:t>
            </a:r>
            <a:r>
              <a:rPr lang="zh-CN" altLang="en-US" sz="1600" dirty="0"/>
              <a:t>：成功，表示请求已经成功接收、理解和接受。</a:t>
            </a:r>
            <a:endParaRPr lang="zh-CN" altLang="en-US" sz="1600" dirty="0"/>
          </a:p>
          <a:p>
            <a:pPr lvl="1"/>
            <a:r>
              <a:rPr lang="en-US" altLang="zh-CN" sz="1600" dirty="0"/>
              <a:t>3XX</a:t>
            </a:r>
            <a:r>
              <a:rPr lang="zh-CN" altLang="en-US" sz="1600" dirty="0"/>
              <a:t>：重定向，要完成请求必须进行更进一步的操作。</a:t>
            </a:r>
            <a:endParaRPr lang="zh-CN" altLang="en-US" sz="1600" dirty="0"/>
          </a:p>
          <a:p>
            <a:pPr lvl="1"/>
            <a:r>
              <a:rPr lang="en-US" altLang="zh-CN" sz="1600" dirty="0"/>
              <a:t>4XX</a:t>
            </a:r>
            <a:r>
              <a:rPr lang="zh-CN" altLang="en-US" sz="1600" dirty="0"/>
              <a:t>：客户端错误，请求有语法错误或请求无法实现。</a:t>
            </a:r>
            <a:endParaRPr lang="zh-CN" altLang="en-US" sz="1600" dirty="0"/>
          </a:p>
          <a:p>
            <a:pPr lvl="1"/>
            <a:r>
              <a:rPr lang="en-US" altLang="zh-CN" sz="1600" dirty="0"/>
              <a:t>5XX</a:t>
            </a:r>
            <a:r>
              <a:rPr lang="zh-CN" altLang="en-US" sz="1600" dirty="0"/>
              <a:t>：服务端错误，服务器未能实现合法的请求。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zh-CN" sz="3200" dirty="0"/>
              <a:t> </a:t>
            </a:r>
            <a:r>
              <a:rPr lang="en-US" altLang="zh-CN" sz="3200" dirty="0"/>
              <a:t>15.2  </a:t>
            </a:r>
            <a:r>
              <a:rPr lang="zh-CN" altLang="en-US" sz="3200" dirty="0"/>
              <a:t>在</a:t>
            </a:r>
            <a:r>
              <a:rPr lang="en-US" altLang="zh-CN" sz="3200" dirty="0"/>
              <a:t>Android</a:t>
            </a:r>
            <a:r>
              <a:rPr lang="zh-CN" altLang="en-US" sz="3200" dirty="0"/>
              <a:t>中使用</a:t>
            </a:r>
            <a:r>
              <a:rPr lang="en-US" altLang="zh-CN" sz="3200" dirty="0"/>
              <a:t>Http</a:t>
            </a:r>
            <a:endParaRPr lang="zh-CN" altLang="zh-CN" sz="3200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sz="2400" dirty="0"/>
              <a:t>首先了解一下</a:t>
            </a:r>
            <a:r>
              <a:rPr lang="en-US" altLang="zh-CN" sz="2400" dirty="0"/>
              <a:t>Android SDK</a:t>
            </a:r>
            <a:r>
              <a:rPr lang="zh-CN" altLang="en-US" sz="2400" dirty="0"/>
              <a:t>中一些与网络相关的</a:t>
            </a:r>
            <a:r>
              <a:rPr lang="en-US" altLang="zh-CN" sz="2400" dirty="0"/>
              <a:t>package</a:t>
            </a:r>
            <a:r>
              <a:rPr lang="zh-CN" altLang="en-US" sz="2400" dirty="0"/>
              <a:t>，如下所示：</a:t>
            </a:r>
            <a:endParaRPr lang="zh-CN" altLang="en-US" sz="2400" dirty="0"/>
          </a:p>
          <a:p>
            <a:pPr lvl="1"/>
            <a:r>
              <a:rPr lang="en-US" altLang="zh-CN" sz="1600" dirty="0"/>
              <a:t>Java.net</a:t>
            </a:r>
            <a:r>
              <a:rPr lang="zh-CN" altLang="en-US" sz="1600" dirty="0"/>
              <a:t>：提供与联网有关的包，包括流和数据包</a:t>
            </a:r>
            <a:r>
              <a:rPr lang="en-US" altLang="zh-CN" sz="1600" dirty="0"/>
              <a:t>Socket</a:t>
            </a:r>
            <a:r>
              <a:rPr lang="zh-CN" altLang="en-US" sz="1600" dirty="0"/>
              <a:t>、</a:t>
            </a:r>
            <a:r>
              <a:rPr lang="en-US" altLang="zh-CN" sz="1600" dirty="0"/>
              <a:t>Internet</a:t>
            </a:r>
            <a:r>
              <a:rPr lang="zh-CN" altLang="en-US" sz="1600" dirty="0"/>
              <a:t>协议和常见的</a:t>
            </a:r>
            <a:r>
              <a:rPr lang="en-US" altLang="zh-CN" sz="1600" dirty="0"/>
              <a:t>HTTP</a:t>
            </a:r>
            <a:r>
              <a:rPr lang="zh-CN" altLang="en-US" sz="1600" dirty="0"/>
              <a:t>处理。</a:t>
            </a:r>
            <a:endParaRPr lang="zh-CN" altLang="en-US" sz="1600" dirty="0"/>
          </a:p>
          <a:p>
            <a:pPr lvl="1"/>
            <a:r>
              <a:rPr lang="en-US" altLang="zh-CN" sz="1600" dirty="0"/>
              <a:t>Java.io</a:t>
            </a:r>
            <a:r>
              <a:rPr lang="zh-CN" altLang="en-US" sz="1600" dirty="0"/>
              <a:t>：虽然没有提供显式的联网功能，但是仍然非常重要，不仅用于文件的读取、流的操作，还用于与本地文件（在与网络进行交互会经常出现）的交互。</a:t>
            </a:r>
            <a:endParaRPr lang="zh-CN" altLang="en-US" sz="1600" dirty="0"/>
          </a:p>
          <a:p>
            <a:pPr lvl="1"/>
            <a:r>
              <a:rPr lang="en-US" altLang="zh-CN" sz="1600" dirty="0"/>
              <a:t>Java.nio</a:t>
            </a:r>
            <a:r>
              <a:rPr lang="zh-CN" altLang="en-US" sz="1600" dirty="0"/>
              <a:t>：包含表示特定数据类型的缓冲区的类。适用于基于</a:t>
            </a:r>
            <a:r>
              <a:rPr lang="en-US" altLang="zh-CN" sz="1600" dirty="0"/>
              <a:t>Java</a:t>
            </a:r>
            <a:r>
              <a:rPr lang="zh-CN" altLang="en-US" sz="1600" dirty="0"/>
              <a:t>语言的两个端点之间的通信。</a:t>
            </a:r>
            <a:endParaRPr lang="zh-CN" altLang="en-US" sz="1600" dirty="0"/>
          </a:p>
          <a:p>
            <a:pPr lvl="1"/>
            <a:r>
              <a:rPr lang="en-US" altLang="zh-CN" sz="1600" dirty="0"/>
              <a:t>Org.apache.*</a:t>
            </a:r>
            <a:r>
              <a:rPr lang="zh-CN" altLang="en-US" sz="1600" dirty="0"/>
              <a:t>：表示许多为</a:t>
            </a:r>
            <a:r>
              <a:rPr lang="en-US" altLang="zh-CN" sz="1600" dirty="0"/>
              <a:t>HTTP</a:t>
            </a:r>
            <a:r>
              <a:rPr lang="zh-CN" altLang="en-US" sz="1600" dirty="0"/>
              <a:t>通信提供精确控制和功能的包。</a:t>
            </a:r>
            <a:endParaRPr lang="zh-CN" altLang="en-US" sz="1600" dirty="0"/>
          </a:p>
          <a:p>
            <a:pPr lvl="1"/>
            <a:r>
              <a:rPr lang="en-US" altLang="zh-CN" sz="1600" dirty="0"/>
              <a:t>Android.net</a:t>
            </a:r>
            <a:r>
              <a:rPr lang="zh-CN" altLang="en-US" sz="1600" dirty="0"/>
              <a:t>：除了核心</a:t>
            </a:r>
            <a:r>
              <a:rPr lang="en-US" altLang="zh-CN" sz="1600" dirty="0"/>
              <a:t>java.net.*</a:t>
            </a:r>
            <a:r>
              <a:rPr lang="zh-CN" altLang="en-US" sz="1600" dirty="0"/>
              <a:t>类以外，还包含额外的网络访问</a:t>
            </a:r>
            <a:r>
              <a:rPr lang="en-US" altLang="zh-CN" sz="1600" dirty="0"/>
              <a:t>socket</a:t>
            </a:r>
            <a:r>
              <a:rPr lang="zh-CN" altLang="en-US" sz="1600" dirty="0"/>
              <a:t>。该包包括</a:t>
            </a:r>
            <a:r>
              <a:rPr lang="en-US" altLang="zh-CN" sz="1600" dirty="0"/>
              <a:t>URI</a:t>
            </a:r>
            <a:r>
              <a:rPr lang="zh-CN" altLang="en-US" sz="1600" dirty="0"/>
              <a:t>类，后者频繁地用于</a:t>
            </a:r>
            <a:r>
              <a:rPr lang="en-US" altLang="zh-CN" sz="1600" dirty="0"/>
              <a:t>Android</a:t>
            </a:r>
            <a:r>
              <a:rPr lang="zh-CN" altLang="en-US" sz="1600" dirty="0"/>
              <a:t>应用程序开发，而不仅仅是传统的联网。</a:t>
            </a:r>
            <a:endParaRPr lang="zh-CN" altLang="en-US" sz="1600" dirty="0"/>
          </a:p>
          <a:p>
            <a:pPr lvl="1"/>
            <a:r>
              <a:rPr lang="en-US" altLang="zh-CN" sz="1600" dirty="0"/>
              <a:t>Android.net.wifi</a:t>
            </a:r>
            <a:r>
              <a:rPr lang="zh-CN" altLang="en-US" sz="1600" dirty="0"/>
              <a:t>：包含在</a:t>
            </a:r>
            <a:r>
              <a:rPr lang="en-US" altLang="zh-CN" sz="1600" dirty="0"/>
              <a:t>Android</a:t>
            </a:r>
            <a:r>
              <a:rPr lang="zh-CN" altLang="en-US" sz="1600" dirty="0"/>
              <a:t>平台上管理有关</a:t>
            </a:r>
            <a:r>
              <a:rPr lang="en-US" altLang="zh-CN" sz="1600" dirty="0"/>
              <a:t>WIFI</a:t>
            </a:r>
            <a:r>
              <a:rPr lang="zh-CN" altLang="en-US" sz="1600" dirty="0"/>
              <a:t>所有方面的类。</a:t>
            </a:r>
            <a:endParaRPr lang="zh-CN" altLang="en-US" sz="1600" dirty="0"/>
          </a:p>
          <a:p>
            <a:r>
              <a:rPr lang="zh-CN" altLang="en-US" sz="2400" dirty="0"/>
              <a:t>一般联网最常用的是</a:t>
            </a:r>
            <a:r>
              <a:rPr lang="en-US" altLang="zh-CN" sz="2400" dirty="0"/>
              <a:t>org.apache.* </a:t>
            </a:r>
            <a:r>
              <a:rPr lang="zh-CN" altLang="en-US" sz="2400" dirty="0"/>
              <a:t>包下面的类</a:t>
            </a:r>
            <a:endParaRPr lang="en-US" altLang="zh-CN" sz="2400" dirty="0"/>
          </a:p>
          <a:p>
            <a:r>
              <a:rPr lang="en-US" altLang="zh-CN" sz="2400" dirty="0"/>
              <a:t>15.2.1  HTTP </a:t>
            </a:r>
            <a:r>
              <a:rPr lang="zh-CN" altLang="en-US" sz="2400" dirty="0"/>
              <a:t>用</a:t>
            </a:r>
            <a:r>
              <a:rPr lang="en-US" altLang="zh-CN" sz="2400" dirty="0"/>
              <a:t>Get</a:t>
            </a:r>
            <a:r>
              <a:rPr lang="zh-CN" altLang="en-US" sz="2400" dirty="0"/>
              <a:t>方式联网</a:t>
            </a:r>
            <a:endParaRPr lang="en-US" altLang="zh-CN" sz="2400" dirty="0"/>
          </a:p>
          <a:p>
            <a:r>
              <a:rPr lang="en-US" altLang="zh-CN" sz="2400" dirty="0"/>
              <a:t>15.2.2  HTTP </a:t>
            </a:r>
            <a:r>
              <a:rPr lang="zh-CN" altLang="en-US" sz="2400" dirty="0"/>
              <a:t>用</a:t>
            </a:r>
            <a:r>
              <a:rPr lang="en-US" altLang="zh-CN" sz="2400" dirty="0"/>
              <a:t>POST</a:t>
            </a:r>
            <a:r>
              <a:rPr lang="zh-CN" altLang="en-US" sz="2400" dirty="0"/>
              <a:t>方式联网</a:t>
            </a:r>
            <a:endParaRPr lang="en-US" altLang="zh-CN" sz="2400" dirty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en-US" altLang="zh-CN" sz="3200" dirty="0"/>
              <a:t>15.3  Android</a:t>
            </a:r>
            <a:r>
              <a:rPr lang="zh-CN" altLang="en-US" sz="3200" dirty="0"/>
              <a:t>平台的网络应用开发接口</a:t>
            </a:r>
            <a:endParaRPr lang="zh-CN" altLang="en-US" sz="3200" dirty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dirty="0"/>
              <a:t>Android</a:t>
            </a:r>
            <a:r>
              <a:rPr lang="zh-CN" altLang="en-US" sz="2400" dirty="0"/>
              <a:t>平台的网络应用绝大部分都是基于</a:t>
            </a:r>
            <a:r>
              <a:rPr lang="en-US" altLang="zh-CN" sz="2400" dirty="0"/>
              <a:t>Java</a:t>
            </a:r>
            <a:r>
              <a:rPr lang="zh-CN" altLang="en-US" sz="2400" dirty="0"/>
              <a:t>的编程接口的，我们可以用两种方式来联网，下面将详细介绍之。</a:t>
            </a:r>
            <a:endParaRPr lang="en-US" altLang="zh-CN" sz="2400" dirty="0"/>
          </a:p>
          <a:p>
            <a:endParaRPr lang="zh-CN" altLang="en-US" sz="2400" dirty="0"/>
          </a:p>
          <a:p>
            <a:r>
              <a:rPr lang="en-US" altLang="zh-CN" sz="2400" dirty="0"/>
              <a:t>15.3.1  </a:t>
            </a:r>
            <a:r>
              <a:rPr lang="zh-CN" altLang="en-US" sz="2400" dirty="0"/>
              <a:t>标准的</a:t>
            </a:r>
            <a:r>
              <a:rPr lang="en-US" altLang="zh-CN" sz="2400" dirty="0"/>
              <a:t>Java</a:t>
            </a:r>
            <a:r>
              <a:rPr lang="zh-CN" altLang="en-US" sz="2400" dirty="0"/>
              <a:t>接口</a:t>
            </a:r>
            <a:endParaRPr lang="en-US" altLang="zh-CN" sz="1800" dirty="0"/>
          </a:p>
          <a:p>
            <a:r>
              <a:rPr lang="en-US" altLang="zh-CN" sz="1800" dirty="0"/>
              <a:t>java.net.*</a:t>
            </a:r>
            <a:r>
              <a:rPr lang="zh-CN" altLang="en-US" sz="1800" dirty="0"/>
              <a:t>下面提供了访问 </a:t>
            </a:r>
            <a:r>
              <a:rPr lang="en-US" altLang="zh-CN" sz="1800" dirty="0"/>
              <a:t>HTTP </a:t>
            </a:r>
            <a:r>
              <a:rPr lang="zh-CN" altLang="en-US" sz="1800" dirty="0"/>
              <a:t>服务的基本功能。使用这部分接口的基本操作主要包括：</a:t>
            </a:r>
            <a:endParaRPr lang="zh-CN" altLang="en-US" sz="1800" dirty="0"/>
          </a:p>
          <a:p>
            <a:r>
              <a:rPr lang="zh-CN" altLang="en-US" sz="1800" dirty="0"/>
              <a:t>创建 </a:t>
            </a:r>
            <a:r>
              <a:rPr lang="en-US" altLang="zh-CN" sz="1800" dirty="0"/>
              <a:t>URL</a:t>
            </a:r>
            <a:r>
              <a:rPr lang="zh-CN" altLang="en-US" sz="1800" dirty="0"/>
              <a:t>及 </a:t>
            </a:r>
            <a:r>
              <a:rPr lang="en-US" altLang="zh-CN" sz="1800" dirty="0"/>
              <a:t>URLConnection / HttpURLConnection </a:t>
            </a:r>
            <a:r>
              <a:rPr lang="zh-CN" altLang="en-US" sz="1800" dirty="0"/>
              <a:t>对象。</a:t>
            </a:r>
            <a:endParaRPr lang="zh-CN" altLang="en-US" sz="1800" dirty="0"/>
          </a:p>
          <a:p>
            <a:r>
              <a:rPr lang="zh-CN" altLang="en-US" sz="1800" dirty="0"/>
              <a:t>设置连接参数。</a:t>
            </a:r>
            <a:endParaRPr lang="zh-CN" altLang="en-US" sz="1800" dirty="0"/>
          </a:p>
          <a:p>
            <a:r>
              <a:rPr lang="zh-CN" altLang="en-US" sz="1800" dirty="0"/>
              <a:t>连接到服务器。</a:t>
            </a:r>
            <a:endParaRPr lang="zh-CN" altLang="en-US" sz="1800" dirty="0"/>
          </a:p>
          <a:p>
            <a:r>
              <a:rPr lang="zh-CN" altLang="en-US" sz="1800" dirty="0"/>
              <a:t>向服务器写数据。</a:t>
            </a:r>
            <a:endParaRPr lang="zh-CN" altLang="en-US" sz="1800" dirty="0"/>
          </a:p>
          <a:p>
            <a:r>
              <a:rPr lang="zh-CN" altLang="en-US" sz="1800" dirty="0"/>
              <a:t>从服务器中读取数据。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en-US" altLang="zh-CN" sz="3200" dirty="0"/>
              <a:t>15.3  Android</a:t>
            </a:r>
            <a:r>
              <a:rPr lang="zh-CN" altLang="en-US" sz="3200" dirty="0"/>
              <a:t>平台的网络应用开发接口</a:t>
            </a:r>
            <a:endParaRPr lang="zh-CN" altLang="en-US" sz="3200" dirty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b="1" dirty="0"/>
              <a:t>15.3.2  Apache</a:t>
            </a:r>
            <a:r>
              <a:rPr lang="zh-CN" altLang="en-US" sz="2400" b="1" dirty="0"/>
              <a:t>接口</a:t>
            </a:r>
            <a:endParaRPr lang="zh-CN" altLang="en-US" sz="2400" b="1" dirty="0"/>
          </a:p>
          <a:p>
            <a:r>
              <a:rPr lang="en-US" altLang="zh-CN" sz="2400" dirty="0"/>
              <a:t>Apache HttpClient </a:t>
            </a:r>
            <a:r>
              <a:rPr lang="zh-CN" altLang="en-US" sz="2400" dirty="0"/>
              <a:t>是一个开源项目，弥补了</a:t>
            </a:r>
            <a:r>
              <a:rPr lang="en-US" altLang="zh-CN" sz="2400" dirty="0"/>
              <a:t> java.net.* </a:t>
            </a:r>
            <a:r>
              <a:rPr lang="zh-CN" altLang="en-US" sz="2400" dirty="0"/>
              <a:t>灵活性不足的缺点，为客户端的</a:t>
            </a:r>
            <a:r>
              <a:rPr lang="en-US" altLang="zh-CN" sz="2400" dirty="0"/>
              <a:t>HTTP</a:t>
            </a:r>
            <a:r>
              <a:rPr lang="zh-CN" altLang="en-US" sz="2400" dirty="0"/>
              <a:t>编程提供了高效、最新、功能丰富的工具包支持。</a:t>
            </a:r>
            <a:r>
              <a:rPr lang="en-US" altLang="zh-CN" sz="2400" dirty="0"/>
              <a:t>Android </a:t>
            </a:r>
            <a:r>
              <a:rPr lang="zh-CN" altLang="en-US" sz="2400" dirty="0"/>
              <a:t>平台在引入</a:t>
            </a:r>
            <a:r>
              <a:rPr lang="en-US" altLang="zh-CN" sz="2400" dirty="0"/>
              <a:t>Apache HttpClient </a:t>
            </a:r>
            <a:r>
              <a:rPr lang="zh-CN" altLang="en-US" sz="2400" dirty="0"/>
              <a:t>的同时还提供了对它的一些封装和扩展，例如设置默认的</a:t>
            </a:r>
            <a:r>
              <a:rPr lang="en-US" altLang="zh-CN" sz="2400" dirty="0"/>
              <a:t>HTTP</a:t>
            </a:r>
            <a:r>
              <a:rPr lang="zh-CN" altLang="en-US" sz="2400" dirty="0"/>
              <a:t>超时和缓存大小等。</a:t>
            </a:r>
            <a:br>
              <a:rPr lang="en-US" altLang="zh-CN" sz="2400" dirty="0"/>
            </a:br>
            <a:endParaRPr lang="en-US" altLang="zh-CN" sz="2400" dirty="0"/>
          </a:p>
          <a:p>
            <a:r>
              <a:rPr lang="zh-CN" altLang="en-US" sz="1800" dirty="0"/>
              <a:t>使用这部分接口的基本操作与</a:t>
            </a:r>
            <a:r>
              <a:rPr lang="en-US" altLang="zh-CN" sz="1800" dirty="0"/>
              <a:t> java.net.*</a:t>
            </a:r>
            <a:r>
              <a:rPr lang="zh-CN" altLang="en-US" sz="1800" dirty="0"/>
              <a:t>类似，主要包括：</a:t>
            </a:r>
            <a:endParaRPr lang="zh-CN" altLang="en-US" sz="1800" dirty="0"/>
          </a:p>
          <a:p>
            <a:pPr lvl="1"/>
            <a:r>
              <a:rPr lang="zh-CN" altLang="en-US" sz="1800" dirty="0"/>
              <a:t>创建</a:t>
            </a:r>
            <a:r>
              <a:rPr lang="en-US" altLang="zh-CN" sz="1800" dirty="0"/>
              <a:t> HttpClient </a:t>
            </a:r>
            <a:r>
              <a:rPr lang="zh-CN" altLang="en-US" sz="1800" dirty="0"/>
              <a:t>及</a:t>
            </a:r>
            <a:r>
              <a:rPr lang="en-US" altLang="zh-CN" sz="1800" dirty="0"/>
              <a:t> GetMethod / PostMethod</a:t>
            </a:r>
            <a:r>
              <a:rPr lang="zh-CN" altLang="en-US" sz="1800" dirty="0"/>
              <a:t>、</a:t>
            </a:r>
            <a:r>
              <a:rPr lang="en-US" altLang="zh-CN" sz="1800" dirty="0"/>
              <a:t> HttpRequest </a:t>
            </a:r>
            <a:r>
              <a:rPr lang="zh-CN" altLang="en-US" sz="1800" dirty="0"/>
              <a:t>等对象。</a:t>
            </a:r>
            <a:endParaRPr lang="zh-CN" altLang="en-US" sz="1800" dirty="0"/>
          </a:p>
          <a:p>
            <a:pPr lvl="1"/>
            <a:r>
              <a:rPr lang="zh-CN" altLang="en-US" sz="1800" dirty="0"/>
              <a:t>设置连接参数。</a:t>
            </a:r>
            <a:endParaRPr lang="zh-CN" altLang="en-US" sz="1800" dirty="0"/>
          </a:p>
          <a:p>
            <a:pPr lvl="1"/>
            <a:r>
              <a:rPr lang="zh-CN" altLang="en-US" sz="1800" dirty="0"/>
              <a:t>执行</a:t>
            </a:r>
            <a:r>
              <a:rPr lang="en-US" altLang="zh-CN" sz="1800" dirty="0"/>
              <a:t> HTTP </a:t>
            </a:r>
            <a:r>
              <a:rPr lang="zh-CN" altLang="en-US" sz="1800" dirty="0"/>
              <a:t>操作。</a:t>
            </a:r>
            <a:endParaRPr lang="zh-CN" altLang="en-US" sz="1800" dirty="0"/>
          </a:p>
          <a:p>
            <a:r>
              <a:rPr lang="zh-CN" altLang="en-US" sz="1800" dirty="0"/>
              <a:t>处理服务器返回结果。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en-US" altLang="zh-CN" dirty="0"/>
              <a:t>15.4  Android</a:t>
            </a:r>
            <a:r>
              <a:rPr lang="zh-CN" altLang="en-US" dirty="0"/>
              <a:t>中的</a:t>
            </a:r>
            <a:r>
              <a:rPr lang="en-US" altLang="zh-CN" dirty="0"/>
              <a:t>XML</a:t>
            </a:r>
            <a:r>
              <a:rPr lang="zh-CN" altLang="en-US" dirty="0"/>
              <a:t>解析</a:t>
            </a:r>
            <a:endParaRPr lang="zh-CN" altLang="en-US" dirty="0"/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400" dirty="0"/>
              <a:t>15.4.1  </a:t>
            </a:r>
            <a:r>
              <a:rPr lang="zh-CN" altLang="en-US" sz="2400" dirty="0"/>
              <a:t>解析</a:t>
            </a:r>
            <a:r>
              <a:rPr lang="en-US" altLang="zh-CN" sz="2400" dirty="0"/>
              <a:t>XML</a:t>
            </a:r>
            <a:r>
              <a:rPr lang="zh-CN" altLang="en-US" sz="2400" dirty="0"/>
              <a:t>的方法</a:t>
            </a:r>
            <a:endParaRPr lang="en-US" altLang="zh-CN" sz="2400" dirty="0"/>
          </a:p>
          <a:p>
            <a:r>
              <a:rPr lang="en-US" altLang="zh-CN" sz="2400" dirty="0"/>
              <a:t>15.4.2  </a:t>
            </a:r>
            <a:r>
              <a:rPr lang="zh-CN" altLang="en-US" sz="2400" dirty="0"/>
              <a:t>几种解析方式的比较</a:t>
            </a:r>
            <a:endParaRPr lang="en-US" altLang="zh-CN" sz="2400" dirty="0"/>
          </a:p>
          <a:p>
            <a:r>
              <a:rPr lang="en-US" altLang="zh-CN" sz="2400" dirty="0"/>
              <a:t>15.4.3  Android</a:t>
            </a:r>
            <a:r>
              <a:rPr lang="zh-CN" altLang="en-US" sz="2400" dirty="0"/>
              <a:t>中的</a:t>
            </a:r>
            <a:r>
              <a:rPr lang="en-US" altLang="zh-CN" sz="2400" dirty="0"/>
              <a:t>DOM</a:t>
            </a:r>
            <a:r>
              <a:rPr lang="zh-CN" altLang="en-US" sz="2400" dirty="0"/>
              <a:t>解析</a:t>
            </a:r>
            <a:endParaRPr lang="en-US" altLang="zh-CN" sz="2400" dirty="0"/>
          </a:p>
          <a:p>
            <a:endParaRPr lang="zh-CN" altLang="en-US" sz="24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3.0.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3.xml><?xml version="1.0" encoding="utf-8"?>
<p:tagLst xmlns:p="http://schemas.openxmlformats.org/presentationml/2006/main">
  <p:tag name="KSO_WM_TAG_VERSION" val="1.0"/>
  <p:tag name="KSO_WM_TEMPLATE_CATEGORY" val="custom"/>
  <p:tag name="KSO_WM_TEMPLATE_INDEX" val="20184545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TEMPLATE_INDEX" val="20184545"/>
  <p:tag name="KSO_WM_TEMPLATE_CATEGORY" val="custom"/>
  <p:tag name="KSO_WM_TEMPLATE_THUMBS_INDEX" val="1、2、12、14、10、11、13、20"/>
  <p:tag name="KSO_WM_TEMPLATE_TOPIC_ID" val="2869567"/>
  <p:tag name="KSO_WM_TEMPLATE_OUTLINE_ID" val="6"/>
  <p:tag name="KSO_WM_TEMPLATE_SCENE_ID" val="1"/>
  <p:tag name="KSO_WM_TEMPLATE_JOB_ID" val="6"/>
  <p:tag name="KSO_WM_TEMPLATE_TOPIC_DEFAULT" val="0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6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7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​​">
  <a:themeElements>
    <a:clrScheme name="自定义 14">
      <a:dk1>
        <a:srgbClr val="000000"/>
      </a:dk1>
      <a:lt1>
        <a:srgbClr val="FFFFFF"/>
      </a:lt1>
      <a:dk2>
        <a:srgbClr val="3E4E7C"/>
      </a:dk2>
      <a:lt2>
        <a:srgbClr val="F0F0F0"/>
      </a:lt2>
      <a:accent1>
        <a:srgbClr val="4276AA"/>
      </a:accent1>
      <a:accent2>
        <a:srgbClr val="178AA1"/>
      </a:accent2>
      <a:accent3>
        <a:srgbClr val="40A693"/>
      </a:accent3>
      <a:accent4>
        <a:srgbClr val="5268A5"/>
      </a:accent4>
      <a:accent5>
        <a:srgbClr val="5E5CA2"/>
      </a:accent5>
      <a:accent6>
        <a:srgbClr val="778495"/>
      </a:accent6>
      <a:hlink>
        <a:srgbClr val="4276AA"/>
      </a:hlink>
      <a:folHlink>
        <a:srgbClr val="BFBFB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3012</Words>
  <Application>WPS 演示</Application>
  <PresentationFormat>全屏显示(4:3)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黑体</vt:lpstr>
      <vt:lpstr>Calibri</vt:lpstr>
      <vt:lpstr>Courier New</vt:lpstr>
      <vt:lpstr>微软雅黑</vt:lpstr>
      <vt:lpstr>Arial Unicode MS</vt:lpstr>
      <vt:lpstr>Office 主题​​</vt:lpstr>
      <vt:lpstr>Office 主题</vt:lpstr>
      <vt:lpstr>第十五章 网络编程</vt:lpstr>
      <vt:lpstr>15.1  Http协议的介绍</vt:lpstr>
      <vt:lpstr>15.1.2  HTTP协议格式</vt:lpstr>
      <vt:lpstr>15.1.3  HTTP协议请求的详解</vt:lpstr>
      <vt:lpstr> 15.1.4  HTTP协议响应的详解</vt:lpstr>
      <vt:lpstr> 15.2  在Android中使用Http</vt:lpstr>
      <vt:lpstr>15.3  Android平台的网络应用开发接口</vt:lpstr>
      <vt:lpstr>15.3  Android平台的网络应用开发接口</vt:lpstr>
      <vt:lpstr>15.4  Android中的XML解析</vt:lpstr>
      <vt:lpstr>15.5  Android中的JSON解析</vt:lpstr>
      <vt:lpstr>15.5  Android中的JSON解析</vt:lpstr>
      <vt:lpstr>15.6  网络连接类型</vt:lpstr>
      <vt:lpstr>本章小结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ssq</dc:creator>
  <cp:lastModifiedBy>天行健(专注)</cp:lastModifiedBy>
  <cp:revision>14</cp:revision>
  <dcterms:created xsi:type="dcterms:W3CDTF">2013-01-25T01:44:00Z</dcterms:created>
  <dcterms:modified xsi:type="dcterms:W3CDTF">2018-10-30T23:04:43Z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