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3"/>
    <p:sldId id="316" r:id="rId4"/>
    <p:sldId id="287" r:id="rId5"/>
    <p:sldId id="288" r:id="rId6"/>
    <p:sldId id="272" r:id="rId7"/>
    <p:sldId id="297" r:id="rId8"/>
    <p:sldId id="263" r:id="rId9"/>
    <p:sldId id="264" r:id="rId10"/>
    <p:sldId id="301" r:id="rId11"/>
    <p:sldId id="302" r:id="rId12"/>
    <p:sldId id="266" r:id="rId13"/>
    <p:sldId id="339" r:id="rId14"/>
    <p:sldId id="298" r:id="rId15"/>
    <p:sldId id="292" r:id="rId16"/>
    <p:sldId id="293" r:id="rId17"/>
    <p:sldId id="317" r:id="rId18"/>
  </p:sldIdLst>
  <p:sldSz cx="201168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44" y="-1074"/>
      </p:cViewPr>
      <p:guideLst>
        <p:guide orient="horz" pos="2016"/>
        <p:guide pos="6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emf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3281" y="2824480"/>
            <a:ext cx="14653519" cy="358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047539"/>
            <a:ext cx="15087600" cy="1776941"/>
          </a:xfrm>
        </p:spPr>
        <p:txBody>
          <a:bodyPr anchor="b"/>
          <a:lstStyle>
            <a:lvl1pPr algn="ctr">
              <a:defRPr sz="5600" b="1"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361902"/>
            <a:ext cx="15087600" cy="154537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Microsoft YaHei" pitchFamily="34" charset="-122"/>
                <a:ea typeface="Microsoft YaHei" pitchFamily="34" charset="-122"/>
              </a:defRPr>
            </a:lvl1pPr>
            <a:lvl2pPr marL="426720" indent="0" algn="ctr">
              <a:buNone/>
              <a:defRPr sz="1865"/>
            </a:lvl2pPr>
            <a:lvl3pPr marL="853440" indent="0" algn="ctr">
              <a:buNone/>
              <a:defRPr sz="1680"/>
            </a:lvl3pPr>
            <a:lvl4pPr marL="1280160" indent="0" algn="ctr">
              <a:buNone/>
              <a:defRPr sz="1495"/>
            </a:lvl4pPr>
            <a:lvl5pPr marL="1706880" indent="0" algn="ctr">
              <a:buNone/>
              <a:defRPr sz="1495"/>
            </a:lvl5pPr>
            <a:lvl6pPr marL="2133600" indent="0" algn="ctr">
              <a:buNone/>
              <a:defRPr sz="1495"/>
            </a:lvl6pPr>
            <a:lvl7pPr marL="2560320" indent="0" algn="ctr">
              <a:buNone/>
              <a:defRPr sz="1495"/>
            </a:lvl7pPr>
            <a:lvl8pPr marL="2987040" indent="0" algn="ctr">
              <a:buNone/>
              <a:defRPr sz="1495"/>
            </a:lvl8pPr>
            <a:lvl9pPr marL="3413760" indent="0" algn="ctr">
              <a:buNone/>
              <a:defRPr sz="1495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B206-B0DB-4B61-8495-FD91CFFF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09F1-413D-4885-92C8-ADF55AECCA89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4" y="5953860"/>
            <a:ext cx="6095998" cy="4518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413095" y="269875"/>
            <a:ext cx="1426845" cy="1275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274"/>
            <a:ext cx="20116800" cy="348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186" y="277879"/>
            <a:ext cx="14864427" cy="509734"/>
          </a:xfrm>
        </p:spPr>
        <p:txBody>
          <a:bodyPr>
            <a:noAutofit/>
          </a:bodyPr>
          <a:lstStyle>
            <a:lvl1pPr>
              <a:defRPr sz="3600" b="1"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 b="1">
                <a:latin typeface="Microsoft YaHei" pitchFamily="34" charset="-122"/>
                <a:ea typeface="Microsoft YaHei" pitchFamily="34" charset="-122"/>
              </a:defRPr>
            </a:lvl1pPr>
            <a:lvl2pPr>
              <a:defRPr sz="2200">
                <a:latin typeface="Microsoft YaHei" pitchFamily="34" charset="-122"/>
                <a:ea typeface="Microsoft YaHei" pitchFamily="34" charset="-122"/>
              </a:defRPr>
            </a:lvl2pPr>
            <a:lvl3pPr>
              <a:defRPr sz="1800">
                <a:latin typeface="Microsoft YaHei" pitchFamily="34" charset="-122"/>
                <a:ea typeface="Microsoft YaHei" pitchFamily="34" charset="-122"/>
              </a:defRPr>
            </a:lvl3pPr>
            <a:lvl4pPr>
              <a:defRPr sz="1600">
                <a:latin typeface="Microsoft YaHei" pitchFamily="34" charset="-122"/>
                <a:ea typeface="Microsoft YaHei" pitchFamily="34" charset="-122"/>
              </a:defRPr>
            </a:lvl4pPr>
            <a:lvl5pPr>
              <a:defRPr sz="1400">
                <a:latin typeface="Microsoft YaHei" pitchFamily="34" charset="-122"/>
                <a:ea typeface="Microsoft YaHei" pitchFamily="34" charset="-122"/>
              </a:defRPr>
            </a:lvl5pPr>
          </a:lstStyle>
          <a:p>
            <a:pPr lvl="0"/>
            <a:r>
              <a:rPr lang="en-US" dirty="0" smtClean="0"/>
              <a:t>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B206-B0DB-4B61-8495-FD91CFFF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09F1-413D-4885-92C8-ADF55AECCA89}" type="slidenum">
              <a:rPr lang="en-US" smtClean="0"/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3095" y="269875"/>
            <a:ext cx="1426845" cy="1275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B206-B0DB-4B61-8495-FD91CFFF2B6F}" type="datetimeFigureOut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09F1-413D-4885-92C8-ADF55AECCA89}" type="slidenum">
              <a:rPr lang="en-US" smtClean="0"/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3095" y="269875"/>
            <a:ext cx="1426845" cy="12750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665" y="277879"/>
            <a:ext cx="15821469" cy="509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955040"/>
            <a:ext cx="17350740" cy="481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030" y="5932594"/>
            <a:ext cx="45262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B206-B0DB-4B61-8495-FD91CFFF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690" y="5932594"/>
            <a:ext cx="67894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7490" y="5932594"/>
            <a:ext cx="45262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09F1-413D-4885-92C8-ADF55AECCA89}" type="slidenum">
              <a:rPr lang="en-US" smtClean="0"/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2" y="340784"/>
            <a:ext cx="1552707" cy="509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852805" rtl="0" eaLnBrk="1" latinLnBrk="0" hangingPunct="1">
        <a:lnSpc>
          <a:spcPct val="90000"/>
        </a:lnSpc>
        <a:spcBef>
          <a:spcPct val="0"/>
        </a:spcBef>
        <a:buNone/>
        <a:defRPr sz="4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60" indent="-213360" algn="l" defTabSz="852805" rtl="0" eaLnBrk="1" latinLnBrk="0" hangingPunct="1">
        <a:lnSpc>
          <a:spcPct val="90000"/>
        </a:lnSpc>
        <a:spcBef>
          <a:spcPts val="935"/>
        </a:spcBef>
        <a:buFont typeface="Arial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13360" algn="l" defTabSz="852805" rtl="0" eaLnBrk="1" latinLnBrk="0" hangingPunct="1">
        <a:lnSpc>
          <a:spcPct val="90000"/>
        </a:lnSpc>
        <a:spcBef>
          <a:spcPts val="465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00" indent="-213360" algn="l" defTabSz="852805" rtl="0" eaLnBrk="1" latinLnBrk="0" hangingPunct="1">
        <a:lnSpc>
          <a:spcPct val="90000"/>
        </a:lnSpc>
        <a:spcBef>
          <a:spcPts val="465"/>
        </a:spcBef>
        <a:buFont typeface="Arial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indent="-213360" algn="l" defTabSz="852805" rtl="0" eaLnBrk="1" latinLnBrk="0" hangingPunct="1">
        <a:lnSpc>
          <a:spcPct val="90000"/>
        </a:lnSpc>
        <a:spcBef>
          <a:spcPts val="465"/>
        </a:spcBef>
        <a:buFont typeface="Arial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13360" algn="l" defTabSz="852805" rtl="0" eaLnBrk="1" latinLnBrk="0" hangingPunct="1">
        <a:lnSpc>
          <a:spcPct val="90000"/>
        </a:lnSpc>
        <a:spcBef>
          <a:spcPts val="465"/>
        </a:spcBef>
        <a:buFont typeface="Arial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960" indent="-213360" algn="l" defTabSz="852805" rtl="0" eaLnBrk="1" latinLnBrk="0" hangingPunct="1">
        <a:lnSpc>
          <a:spcPct val="90000"/>
        </a:lnSpc>
        <a:spcBef>
          <a:spcPts val="465"/>
        </a:spcBef>
        <a:buFont typeface="Arial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680" indent="-213360" algn="l" defTabSz="852805" rtl="0" eaLnBrk="1" latinLnBrk="0" hangingPunct="1">
        <a:lnSpc>
          <a:spcPct val="90000"/>
        </a:lnSpc>
        <a:spcBef>
          <a:spcPts val="465"/>
        </a:spcBef>
        <a:buFont typeface="Arial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213360" algn="l" defTabSz="852805" rtl="0" eaLnBrk="1" latinLnBrk="0" hangingPunct="1">
        <a:lnSpc>
          <a:spcPct val="90000"/>
        </a:lnSpc>
        <a:spcBef>
          <a:spcPts val="465"/>
        </a:spcBef>
        <a:buFont typeface="Arial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7120" indent="-213360" algn="l" defTabSz="852805" rtl="0" eaLnBrk="1" latinLnBrk="0" hangingPunct="1">
        <a:lnSpc>
          <a:spcPct val="90000"/>
        </a:lnSpc>
        <a:spcBef>
          <a:spcPts val="465"/>
        </a:spcBef>
        <a:buFont typeface="Arial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28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20" algn="l" defTabSz="8528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40" algn="l" defTabSz="8528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algn="l" defTabSz="8528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80" algn="l" defTabSz="8528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600" algn="l" defTabSz="8528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algn="l" defTabSz="8528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7040" algn="l" defTabSz="8528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760" algn="l" defTabSz="8528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210" y="1267460"/>
            <a:ext cx="16501745" cy="1572260"/>
          </a:xfrm>
        </p:spPr>
        <p:txBody>
          <a:bodyPr>
            <a:noAutofit/>
          </a:bodyPr>
          <a:lstStyle/>
          <a:p>
            <a:r>
              <a:rPr lang="en-US" altLang="zh-CN" sz="6600" kern="100">
                <a:latin typeface="微软雅黑" charset="0"/>
                <a:ea typeface="微软雅黑" charset="0"/>
                <a:cs typeface="华文新魏" charset="-122"/>
                <a:sym typeface="Times New Roman"/>
              </a:rPr>
              <a:t>基于物联网的城市</a:t>
            </a:r>
            <a:r>
              <a:rPr lang="zh-CN" altLang="en-US" sz="6600" kern="100">
                <a:latin typeface="微软雅黑" charset="0"/>
                <a:ea typeface="微软雅黑" charset="0"/>
                <a:cs typeface="华文新魏" charset="-122"/>
                <a:sym typeface="Times New Roman"/>
              </a:rPr>
              <a:t>风景</a:t>
            </a:r>
            <a:r>
              <a:rPr lang="en-US" altLang="zh-CN" sz="6600" kern="100">
                <a:latin typeface="微软雅黑" charset="0"/>
                <a:ea typeface="微软雅黑" charset="0"/>
                <a:cs typeface="华文新魏" charset="-122"/>
                <a:sym typeface="Times New Roman"/>
              </a:rPr>
              <a:t>园林病虫害监测系统</a:t>
            </a:r>
            <a:endParaRPr lang="en-US" altLang="zh-CN" sz="6600" kern="100">
              <a:latin typeface="微软雅黑" charset="0"/>
              <a:ea typeface="微软雅黑" charset="0"/>
              <a:cs typeface="华文新魏" charset="-122"/>
              <a:sym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395345"/>
            <a:ext cx="15087600" cy="1212850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latin typeface="微软雅黑" charset="0"/>
                <a:ea typeface="微软雅黑" charset="0"/>
                <a:sym typeface="+mn-ea"/>
              </a:rPr>
              <a:t>武汉科技大学计算机学院</a:t>
            </a:r>
            <a:r>
              <a:rPr lang="en-US" altLang="zh-CN" dirty="0">
                <a:latin typeface="微软雅黑" charset="0"/>
                <a:ea typeface="微软雅黑" charset="0"/>
                <a:sym typeface="+mn-ea"/>
              </a:rPr>
              <a:t> · </a:t>
            </a:r>
            <a:r>
              <a:rPr lang="zh-CN" altLang="en-US" dirty="0">
                <a:latin typeface="微软雅黑" charset="0"/>
                <a:ea typeface="微软雅黑" charset="0"/>
                <a:sym typeface="+mn-ea"/>
              </a:rPr>
              <a:t>郭宏</a:t>
            </a:r>
            <a:endParaRPr lang="zh-CN" altLang="en-US" b="1" dirty="0">
              <a:latin typeface="微软雅黑" charset="0"/>
              <a:ea typeface="微软雅黑" charset="0"/>
              <a:sym typeface="+mn-ea"/>
            </a:endParaRPr>
          </a:p>
          <a:p>
            <a:r>
              <a:rPr lang="en-US" altLang="zh-CN" dirty="0">
                <a:latin typeface="微软雅黑" charset="0"/>
                <a:ea typeface="微软雅黑" charset="0"/>
                <a:sym typeface="+mn-ea"/>
              </a:rPr>
              <a:t>guohong@wust.edu.cn</a:t>
            </a:r>
            <a:endParaRPr 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 advTm="10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6095" y="955040"/>
            <a:ext cx="16957675" cy="48101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（1）在长期的数据采集、分析和研究后，将各类植物的基础信息以及发生病虫害的环境数据写入基于RFID的电子标签内。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（2）在所有的ZigBee节点和智能处理系统上装备RFID阅读器将周围的植物的发生病虫害的环境数据参数读入MCU，被将其作为系统的参数上限。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（3）建立数级的ZigBee节点相互传输机构，以及ZigBee节点与智能处理系统之间的数据传输，真正的实现一个无线监控网络;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（4）建立智能处理系统与服务器之间数据传输。</a:t>
            </a:r>
            <a:endParaRPr lang="zh-CN" altLang="en-US" sz="2600" dirty="0"/>
          </a:p>
        </p:txBody>
      </p:sp>
      <p:sp>
        <p:nvSpPr>
          <p:cNvPr id="4" name="文本框 3"/>
          <p:cNvSpPr txBox="1"/>
          <p:nvPr/>
        </p:nvSpPr>
        <p:spPr>
          <a:xfrm>
            <a:off x="598170" y="1821815"/>
            <a:ext cx="641350" cy="2076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微软雅黑" charset="0"/>
                <a:ea typeface="微软雅黑" charset="0"/>
              </a:rPr>
              <a:t>实现功能</a:t>
            </a:r>
            <a:endParaRPr lang="zh-CN" altLang="en-US" sz="3200" b="1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 advTm="10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传感器系统</a:t>
            </a:r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95" y="930910"/>
            <a:ext cx="11515725" cy="477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6575" y="955040"/>
            <a:ext cx="16927195" cy="48101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（1）光照传感器，实现树木光照时长，强度检测。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（2）电阻式含水率传感器，实现土壤含水率检测。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（3）温度传感器，实现环境温度，建筑物反射温度的检测。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（4）红外气体浓度传感器，实现</a:t>
            </a:r>
            <a:r>
              <a:rPr lang="en-US" altLang="zh-CN" sz="2600" dirty="0"/>
              <a:t>CO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浓度的检测</a:t>
            </a:r>
            <a:r>
              <a:rPr lang="zh-CN" altLang="en-US" sz="2600" dirty="0"/>
              <a:t>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（5）图像采集设备，实现树木受害状态图像的采集。</a:t>
            </a:r>
            <a:endParaRPr lang="zh-CN" altLang="en-US" sz="2600" dirty="0"/>
          </a:p>
        </p:txBody>
      </p:sp>
      <p:sp>
        <p:nvSpPr>
          <p:cNvPr id="4" name="文本框 3"/>
          <p:cNvSpPr txBox="1"/>
          <p:nvPr/>
        </p:nvSpPr>
        <p:spPr>
          <a:xfrm>
            <a:off x="598170" y="1821815"/>
            <a:ext cx="641350" cy="2076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微软雅黑" charset="0"/>
                <a:ea typeface="微软雅黑" charset="0"/>
              </a:rPr>
              <a:t>系统功能</a:t>
            </a:r>
            <a:endParaRPr lang="zh-CN" altLang="en-US" sz="3200" b="1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 advTm="10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339078" y="2099256"/>
            <a:ext cx="10626174" cy="1339401"/>
          </a:xfrm>
        </p:spPr>
        <p:txBody>
          <a:bodyPr/>
          <a:lstStyle/>
          <a:p>
            <a:r>
              <a:rPr lang="zh-CN" altLang="en-US" sz="8000" dirty="0">
                <a:latin typeface="Microsoft YaHei" pitchFamily="34" charset="-122"/>
                <a:ea typeface="Microsoft YaHei" pitchFamily="34" charset="-122"/>
              </a:rPr>
              <a:t>项 目 受 益</a:t>
            </a:r>
            <a:endParaRPr lang="zh-CN" altLang="en-US" sz="80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项目亮点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 rtl="0" eaLnBrk="1" fontAlgn="auto" latinLnBrk="0" hangingPunct="1">
              <a:lnSpc>
                <a:spcPct val="150000"/>
              </a:lnSpc>
              <a:buNone/>
            </a:pPr>
            <a:r>
              <a:rPr lang="en-US" altLang="zh-CN" sz="2600" kern="100">
                <a:latin typeface="微软雅黑" charset="0"/>
                <a:ea typeface="微软雅黑" charset="0"/>
                <a:cs typeface="黑体" charset="0"/>
                <a:sym typeface="Times New Roman"/>
              </a:rPr>
              <a:t>（1）全面而广泛的传感技术。实现让物体“说话”为目的，采用RFID，传感器、二维码扫描仪等设备和技术，获取用户所需要的病虫害的相关信息；</a:t>
            </a:r>
            <a:endParaRPr lang="en-US" altLang="zh-CN" sz="2600" kern="100">
              <a:latin typeface="微软雅黑" charset="0"/>
              <a:ea typeface="微软雅黑" charset="0"/>
              <a:cs typeface="黑体" charset="0"/>
              <a:sym typeface="Times New Roman"/>
            </a:endParaRPr>
          </a:p>
          <a:p>
            <a:pPr marL="0" marR="0" indent="0" algn="just" rtl="0" eaLnBrk="1" fontAlgn="auto" latinLnBrk="0" hangingPunct="1">
              <a:lnSpc>
                <a:spcPct val="150000"/>
              </a:lnSpc>
              <a:buNone/>
            </a:pPr>
            <a:r>
              <a:rPr lang="en-US" altLang="zh-CN" sz="2600" kern="100">
                <a:latin typeface="微软雅黑" charset="0"/>
                <a:ea typeface="微软雅黑" charset="0"/>
                <a:cs typeface="黑体" charset="0"/>
                <a:sym typeface="Times New Roman"/>
              </a:rPr>
              <a:t>（2）先进的传输承载网。针对害虫的迁移性，病虫害点常处于移动状态，为满足数据传输实时性的特征，采用ZigBee，NB-IoT，WLAN等无线网络传输方式；</a:t>
            </a:r>
            <a:endParaRPr lang="en-US" altLang="zh-CN" sz="2600" kern="100">
              <a:latin typeface="微软雅黑" charset="0"/>
              <a:ea typeface="微软雅黑" charset="0"/>
              <a:cs typeface="黑体" charset="0"/>
              <a:sym typeface="Times New Roman"/>
            </a:endParaRPr>
          </a:p>
          <a:p>
            <a:pPr marL="0" marR="0" indent="0" algn="just" rtl="0" eaLnBrk="1" fontAlgn="auto" latinLnBrk="0" hangingPunct="1">
              <a:lnSpc>
                <a:spcPct val="150000"/>
              </a:lnSpc>
              <a:buNone/>
            </a:pPr>
            <a:r>
              <a:rPr lang="en-US" altLang="zh-CN" sz="2600" kern="100">
                <a:latin typeface="微软雅黑" charset="0"/>
                <a:ea typeface="微软雅黑" charset="0"/>
                <a:cs typeface="黑体" charset="0"/>
                <a:sym typeface="Times New Roman"/>
              </a:rPr>
              <a:t>（3）智能处理系统。针对病虫害多点爆发和多种类型的可能性，所产生数据的庞大性，设计采用物联网平台，利用云计算等智能计算技术实现灾情数据的海量分析。</a:t>
            </a:r>
            <a:endParaRPr lang="zh-CN" altLang="en-US" sz="26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 advTm="10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学生的受益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indent="0" algn="just" rtl="0" eaLnBrk="1" fontAlgn="auto" latinLnBrk="0" hangingPunct="1">
              <a:lnSpc>
                <a:spcPct val="150000"/>
              </a:lnSpc>
              <a:buNone/>
            </a:pPr>
            <a:r>
              <a:rPr lang="en-US" altLang="zh-CN" sz="2600" kern="100">
                <a:latin typeface="微软雅黑" charset="0"/>
                <a:ea typeface="微软雅黑" charset="0"/>
                <a:cs typeface="黑体" charset="0"/>
                <a:sym typeface="Times New Roman"/>
              </a:rPr>
              <a:t>（1）引导学生建立起自己的物联网思维方式，如何利用新的Android框架API来安全地使用传感器，电阻器，电容器和显示控制器等低级组件构建项目。</a:t>
            </a:r>
            <a:endParaRPr lang="en-US" altLang="zh-CN" sz="2600" kern="100">
              <a:latin typeface="微软雅黑" charset="0"/>
              <a:ea typeface="微软雅黑" charset="0"/>
              <a:cs typeface="黑体" charset="0"/>
              <a:sym typeface="Times New Roman"/>
            </a:endParaRPr>
          </a:p>
          <a:p>
            <a:pPr marR="0" indent="0" algn="just" rtl="0" eaLnBrk="1" fontAlgn="auto" latinLnBrk="0" hangingPunct="1">
              <a:lnSpc>
                <a:spcPct val="150000"/>
              </a:lnSpc>
              <a:buNone/>
            </a:pPr>
            <a:r>
              <a:rPr lang="en-US" altLang="zh-CN" sz="2600" kern="100">
                <a:latin typeface="微软雅黑" charset="0"/>
                <a:ea typeface="微软雅黑" charset="0"/>
                <a:cs typeface="黑体" charset="0"/>
                <a:sym typeface="Times New Roman"/>
              </a:rPr>
              <a:t>（2）使学生对Android Things有一个清晰和全面的认识，锻炼学生运用物联网理论分析解决实际问题的能力。</a:t>
            </a:r>
            <a:endParaRPr lang="en-US" altLang="zh-CN" sz="2600" kern="100">
              <a:latin typeface="微软雅黑" charset="0"/>
              <a:ea typeface="微软雅黑" charset="0"/>
              <a:cs typeface="黑体" charset="0"/>
              <a:sym typeface="Times New Roman"/>
            </a:endParaRPr>
          </a:p>
          <a:p>
            <a:pPr marR="0" indent="0" algn="just" rtl="0" eaLnBrk="1" fontAlgn="auto" latinLnBrk="0" hangingPunct="1">
              <a:lnSpc>
                <a:spcPct val="150000"/>
              </a:lnSpc>
              <a:buNone/>
            </a:pPr>
            <a:r>
              <a:rPr lang="en-US" altLang="zh-CN" sz="2600" kern="100">
                <a:latin typeface="微软雅黑" charset="0"/>
                <a:ea typeface="微软雅黑" charset="0"/>
                <a:cs typeface="黑体" charset="0"/>
                <a:sym typeface="Times New Roman"/>
              </a:rPr>
              <a:t>（3）使学生掌握如何利用Android Things构建一个实用的项目，以及将Android Things与IoT云平台相集成，创建一个实用的物联网系统等。</a:t>
            </a:r>
            <a:r>
              <a:rPr lang="en-US" altLang="zh-CN" sz="2600" kern="100">
                <a:latin typeface="微软雅黑" charset="0"/>
                <a:ea typeface="微软雅黑" charset="0"/>
                <a:cs typeface="Times New Roman"/>
                <a:sym typeface="Times New Roman"/>
              </a:rPr>
              <a:t> </a:t>
            </a:r>
            <a:endParaRPr lang="zh-CN" altLang="en-US" sz="26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 advTm="1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6"/>
          <p:cNvSpPr txBox="1"/>
          <p:nvPr/>
        </p:nvSpPr>
        <p:spPr>
          <a:xfrm>
            <a:off x="13452475" y="1947545"/>
            <a:ext cx="3735070" cy="16579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dirty="0" smtClean="0">
                <a:latin typeface="微软雅黑" charset="0"/>
                <a:ea typeface="微软雅黑" charset="0"/>
              </a:rPr>
              <a:t>谢谢！</a:t>
            </a:r>
            <a:endParaRPr lang="zh-CN" altLang="en-US" sz="96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8885" y="4410710"/>
            <a:ext cx="16585565" cy="808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zh-CN" altLang="en-US" sz="4400">
                <a:latin typeface="微软雅黑" charset="0"/>
                <a:ea typeface="微软雅黑" charset="0"/>
                <a:sym typeface="+mn-ea"/>
              </a:rPr>
              <a:t>武汉科技大学Google</a:t>
            </a:r>
            <a:r>
              <a:rPr lang="en-US" altLang="zh-CN" sz="4400">
                <a:latin typeface="微软雅黑" charset="0"/>
                <a:ea typeface="微软雅黑" charset="0"/>
                <a:sym typeface="+mn-ea"/>
              </a:rPr>
              <a:t>“</a:t>
            </a:r>
            <a:r>
              <a:rPr lang="zh-CN" altLang="en-US" sz="4400">
                <a:latin typeface="微软雅黑" charset="0"/>
                <a:ea typeface="微软雅黑" charset="0"/>
                <a:sym typeface="+mn-ea"/>
              </a:rPr>
              <a:t>Android人才培养示范基地”物联网项目组</a:t>
            </a:r>
            <a:endParaRPr lang="zh-CN" altLang="en-US" sz="4400">
              <a:latin typeface="微软雅黑" charset="0"/>
              <a:ea typeface="微软雅黑" charset="0"/>
            </a:endParaRPr>
          </a:p>
        </p:txBody>
      </p:sp>
      <p:pic>
        <p:nvPicPr>
          <p:cNvPr id="2" name="图片 1" descr="tru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3055" y="768985"/>
            <a:ext cx="7044690" cy="3226435"/>
          </a:xfrm>
          <a:prstGeom prst="rect">
            <a:avLst/>
          </a:prstGeom>
        </p:spPr>
      </p:pic>
    </p:spTree>
  </p:cSld>
  <p:clrMapOvr>
    <a:masterClrMapping/>
  </p:clrMapOvr>
  <p:transition advTm="1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4339078" y="2099256"/>
            <a:ext cx="10626174" cy="1339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528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j-cs"/>
              </a:defRPr>
            </a:lvl1pPr>
          </a:lstStyle>
          <a:p>
            <a:r>
              <a:rPr lang="zh-CN" altLang="en-US" sz="8000" dirty="0" smtClean="0">
                <a:latin typeface="Microsoft YaHei" pitchFamily="34" charset="-122"/>
                <a:ea typeface="Microsoft YaHei" pitchFamily="34" charset="-122"/>
              </a:rPr>
              <a:t>研 究 内 容</a:t>
            </a:r>
            <a:endParaRPr lang="zh-CN" altLang="en-US" sz="80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城市</a:t>
            </a:r>
            <a:r>
              <a:rPr lang="en-US" dirty="0"/>
              <a:t>园林病虫害防治</a:t>
            </a:r>
            <a:r>
              <a:rPr lang="zh-CN" altLang="en-US" dirty="0"/>
              <a:t>存在的</a:t>
            </a:r>
            <a:r>
              <a:rPr lang="en-US" dirty="0"/>
              <a:t>主要问题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</a:t>
            </a:r>
            <a:r>
              <a:rPr lang="en-US" sz="2600" dirty="0"/>
              <a:t>1</a:t>
            </a:r>
            <a:r>
              <a:rPr lang="zh-CN" altLang="en-US" sz="2600" dirty="0"/>
              <a:t>）</a:t>
            </a:r>
            <a:r>
              <a:rPr lang="en-US" sz="2600" dirty="0"/>
              <a:t>调查手段单一。</a:t>
            </a: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       （</a:t>
            </a:r>
            <a:r>
              <a:rPr lang="en-US" sz="2600" dirty="0"/>
              <a:t>2</a:t>
            </a:r>
            <a:r>
              <a:rPr lang="zh-CN" altLang="en-US" sz="2600" dirty="0"/>
              <a:t>）</a:t>
            </a:r>
            <a:r>
              <a:rPr lang="en-US" sz="2600" dirty="0"/>
              <a:t>记录，存储方式落后。</a:t>
            </a: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               （</a:t>
            </a:r>
            <a:r>
              <a:rPr lang="en-US" sz="2600" dirty="0"/>
              <a:t>3</a:t>
            </a:r>
            <a:r>
              <a:rPr lang="zh-CN" altLang="en-US" sz="2600" dirty="0"/>
              <a:t>）</a:t>
            </a:r>
            <a:r>
              <a:rPr lang="en-US" sz="2600" dirty="0"/>
              <a:t>监控技术落后。</a:t>
            </a: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                      （</a:t>
            </a:r>
            <a:r>
              <a:rPr lang="en-US" sz="2600" dirty="0"/>
              <a:t>4</a:t>
            </a:r>
            <a:r>
              <a:rPr lang="zh-CN" altLang="en-US" sz="2600" dirty="0"/>
              <a:t>）</a:t>
            </a:r>
            <a:r>
              <a:rPr lang="en-US" sz="2600" dirty="0"/>
              <a:t>历史数据缺乏。</a:t>
            </a: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                             （</a:t>
            </a:r>
            <a:r>
              <a:rPr lang="en-US" sz="2600" dirty="0"/>
              <a:t>5</a:t>
            </a:r>
            <a:r>
              <a:rPr lang="zh-CN" altLang="en-US" sz="2600" dirty="0"/>
              <a:t>）</a:t>
            </a:r>
            <a:r>
              <a:rPr lang="en-US" sz="2600" dirty="0"/>
              <a:t>诊断过程局限。</a:t>
            </a:r>
            <a:endParaRPr lang="en-US" sz="2600" dirty="0"/>
          </a:p>
        </p:txBody>
      </p:sp>
      <p:pic>
        <p:nvPicPr>
          <p:cNvPr id="5" name="图片 4" descr="t01464c61df6aaf7d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165" y="1250950"/>
            <a:ext cx="7479030" cy="3048635"/>
          </a:xfrm>
          <a:prstGeom prst="rect">
            <a:avLst/>
          </a:prstGeom>
        </p:spPr>
      </p:pic>
    </p:spTree>
  </p:cSld>
  <p:clrMapOvr>
    <a:masterClrMapping/>
  </p:clrMapOvr>
  <p:transition advTm="10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主要研究</a:t>
            </a:r>
            <a:r>
              <a:rPr lang="zh-CN" altLang="en-US" dirty="0"/>
              <a:t>内容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</a:t>
            </a:r>
            <a:r>
              <a:rPr lang="en-US" sz="2600" dirty="0"/>
              <a:t>1</a:t>
            </a:r>
            <a:r>
              <a:rPr lang="zh-CN" altLang="en-US" sz="2600" dirty="0"/>
              <a:t>）</a:t>
            </a:r>
            <a:r>
              <a:rPr lang="en-US" sz="2600" dirty="0"/>
              <a:t>查找与分析</a:t>
            </a:r>
            <a:r>
              <a:rPr lang="zh-CN" altLang="en-US" sz="2600" dirty="0"/>
              <a:t>城市</a:t>
            </a:r>
            <a:r>
              <a:rPr lang="en-US" sz="2600" dirty="0"/>
              <a:t>园林景区的植物生长环境及病虫害情况，</a:t>
            </a:r>
            <a:r>
              <a:rPr lang="zh-CN" altLang="en-US" sz="2600" dirty="0"/>
              <a:t>设计其物联网监测系统；</a:t>
            </a:r>
            <a:r>
              <a:rPr lang="en-US" sz="2600" dirty="0"/>
              <a:t>针对性的选择传感器实时的采集与上传测试数据，并采用触摸屏技术，简化操作</a:t>
            </a:r>
            <a:r>
              <a:rPr lang="zh-CN" altLang="en-US" sz="2600" dirty="0"/>
              <a:t>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</a:t>
            </a:r>
            <a:r>
              <a:rPr lang="en-US" sz="2600" dirty="0"/>
              <a:t>2</a:t>
            </a:r>
            <a:r>
              <a:rPr lang="zh-CN" altLang="en-US" sz="2600" dirty="0"/>
              <a:t>）</a:t>
            </a:r>
            <a:r>
              <a:rPr lang="en-US" sz="2600" dirty="0"/>
              <a:t>分析现有的有线和无线传输设备，结合</a:t>
            </a:r>
            <a:r>
              <a:rPr lang="zh-CN" altLang="en-US" sz="2600" dirty="0"/>
              <a:t>城市</a:t>
            </a:r>
            <a:r>
              <a:rPr lang="en-US" sz="2600" dirty="0"/>
              <a:t>园林景区的实际情况，选择适当的数据传输模式，并制定相应的通讯协议来规范各设备之间的数据传输，并将采集到的数据和图片在服务器上备份，为以后病虫害的防治工作提供可靠的数据源</a:t>
            </a:r>
            <a:r>
              <a:rPr lang="zh-CN" altLang="en-US" sz="2600" dirty="0"/>
              <a:t>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</a:t>
            </a:r>
            <a:r>
              <a:rPr lang="en-US" sz="2600" dirty="0"/>
              <a:t>3</a:t>
            </a:r>
            <a:r>
              <a:rPr lang="zh-CN" altLang="en-US" sz="2600" dirty="0"/>
              <a:t>）</a:t>
            </a:r>
            <a:r>
              <a:rPr lang="en-US" sz="2600" dirty="0"/>
              <a:t>查找与分析防治病虫害的基本措施，针对具体景区的实际情况做出相应的简单的智能应对措施。</a:t>
            </a:r>
            <a:endParaRPr lang="en-US" sz="2600" dirty="0"/>
          </a:p>
        </p:txBody>
      </p:sp>
    </p:spTree>
  </p:cSld>
  <p:clrMapOvr>
    <a:masterClrMapping/>
  </p:clrMapOvr>
  <p:transition advTm="1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339078" y="2099256"/>
            <a:ext cx="10626174" cy="1339401"/>
          </a:xfrm>
        </p:spPr>
        <p:txBody>
          <a:bodyPr/>
          <a:lstStyle/>
          <a:p>
            <a:r>
              <a:rPr lang="zh-CN" altLang="en-US" sz="8000" dirty="0" smtClean="0">
                <a:latin typeface="Microsoft YaHei" pitchFamily="34" charset="-122"/>
                <a:ea typeface="Microsoft YaHei" pitchFamily="34" charset="-122"/>
              </a:rPr>
              <a:t>系 统 结 构</a:t>
            </a:r>
            <a:endParaRPr lang="zh-CN" altLang="en-US" sz="8000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advTm="10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1280" y="1127760"/>
            <a:ext cx="6550660" cy="2717165"/>
          </a:xfrm>
        </p:spPr>
        <p:txBody>
          <a:bodyPr>
            <a:normAutofit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2800" dirty="0" smtClean="0"/>
              <a:t>        物联网城市园林病虫害防治系统包括：传感</a:t>
            </a:r>
            <a:r>
              <a:rPr lang="zh-CN" altLang="en-US" sz="2800" dirty="0"/>
              <a:t>系统</a:t>
            </a:r>
            <a:r>
              <a:rPr lang="zh-CN" altLang="en-US" sz="2800" dirty="0" smtClean="0"/>
              <a:t>，传输网络，智能控制系统三部分。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85" y="1007745"/>
            <a:ext cx="7995285" cy="48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/>
              <a:t>基于物联网的城市园林病虫害防治系统总图</a:t>
            </a:r>
            <a:endParaRPr lang="zh-CN" altLang="en-US" dirty="0"/>
          </a:p>
        </p:txBody>
      </p:sp>
    </p:spTree>
  </p:cSld>
  <p:clrMapOvr>
    <a:masterClrMapping/>
  </p:clrMapOvr>
  <p:transition advTm="10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监测系统总体架构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86" y="891555"/>
            <a:ext cx="6827157" cy="492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6575" y="955040"/>
            <a:ext cx="16927195" cy="48101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（1）设备上装备各种传感器，对风景园林景区的环境进行测试。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（2）设备上配置ZigBee接受装置，接受外围的ZigBee节点传输过来的数据。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（3）设备上配置液晶屏，实时显示采集到的数据，并可以通过其对设备参数进行修改，实现人机互动。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（4）配置SIM300芯片，实现GPRS/3G</a:t>
            </a:r>
            <a:r>
              <a:rPr lang="en-US" altLang="zh-CN" sz="2600" dirty="0"/>
              <a:t>/4G</a:t>
            </a:r>
            <a:r>
              <a:rPr lang="zh-CN" altLang="en-US" sz="2600" dirty="0"/>
              <a:t>信号的传输。</a:t>
            </a:r>
            <a:endParaRPr lang="zh-CN" alt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 dirty="0"/>
              <a:t>（5）设备通过S</a:t>
            </a:r>
            <a:r>
              <a:rPr lang="en-US" altLang="zh-CN" sz="2600" dirty="0"/>
              <a:t>I</a:t>
            </a:r>
            <a:r>
              <a:rPr lang="zh-CN" altLang="en-US" sz="2600" dirty="0"/>
              <a:t>M300芯片与用户手机</a:t>
            </a:r>
            <a:r>
              <a:rPr lang="en-US" altLang="zh-CN" sz="2600" dirty="0"/>
              <a:t>/</a:t>
            </a:r>
            <a:r>
              <a:rPr lang="zh-CN" altLang="zh-CN" sz="2600" dirty="0"/>
              <a:t>平板</a:t>
            </a:r>
            <a:r>
              <a:rPr lang="zh-CN" altLang="en-US" sz="2600" dirty="0"/>
              <a:t>进行通讯，以实现用户的远程控制。</a:t>
            </a:r>
            <a:endParaRPr lang="zh-CN" altLang="en-US" sz="2600" dirty="0"/>
          </a:p>
        </p:txBody>
      </p:sp>
      <p:sp>
        <p:nvSpPr>
          <p:cNvPr id="4" name="文本框 3"/>
          <p:cNvSpPr txBox="1"/>
          <p:nvPr/>
        </p:nvSpPr>
        <p:spPr>
          <a:xfrm>
            <a:off x="598170" y="1821815"/>
            <a:ext cx="641350" cy="2076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微软雅黑" charset="0"/>
                <a:ea typeface="微软雅黑" charset="0"/>
              </a:rPr>
              <a:t>系统功能</a:t>
            </a:r>
            <a:endParaRPr lang="zh-CN" altLang="en-US" sz="3200" b="1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 advTm="10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无线传输</a:t>
            </a:r>
            <a:r>
              <a:rPr lang="zh-CN" altLang="en-US" dirty="0"/>
              <a:t>网络结构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215" y="886460"/>
            <a:ext cx="9514840" cy="4972050"/>
          </a:xfrm>
          <a:prstGeom prst="rect">
            <a:avLst/>
          </a:prstGeom>
        </p:spPr>
      </p:pic>
    </p:spTree>
  </p:cSld>
  <p:clrMapOvr>
    <a:masterClrMapping/>
  </p:clrMapOvr>
  <p:transition advTm="1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1536</Words>
  <Application>WPS 演示</Application>
  <PresentationFormat>自定义</PresentationFormat>
  <Paragraphs>74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Theme</vt:lpstr>
      <vt:lpstr>基于物联网的城市风景园林病虫害监测系统</vt:lpstr>
      <vt:lpstr>PowerPoint 演示文稿</vt:lpstr>
      <vt:lpstr>城市园林病虫害防治存在的主要问题</vt:lpstr>
      <vt:lpstr>主要研究内容</vt:lpstr>
      <vt:lpstr>系 统 结 构</vt:lpstr>
      <vt:lpstr>基于物联网的城市园林病虫害防治系统总图</vt:lpstr>
      <vt:lpstr>监测系统总体架构</vt:lpstr>
      <vt:lpstr>PowerPoint 演示文稿</vt:lpstr>
      <vt:lpstr>无线传输网络结构</vt:lpstr>
      <vt:lpstr>PowerPoint 演示文稿</vt:lpstr>
      <vt:lpstr>传感器系统</vt:lpstr>
      <vt:lpstr>PowerPoint 演示文稿</vt:lpstr>
      <vt:lpstr>项 目 受 益</vt:lpstr>
      <vt:lpstr>项目亮点</vt:lpstr>
      <vt:lpstr>学生的受益</vt:lpstr>
      <vt:lpstr>PowerPoint 演示文稿</vt:lpstr>
    </vt:vector>
  </TitlesOfParts>
  <Company>Google,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Choozen Wan</dc:creator>
  <cp:lastModifiedBy>Administrator</cp:lastModifiedBy>
  <cp:revision>68</cp:revision>
  <dcterms:created xsi:type="dcterms:W3CDTF">2018-10-23T02:36:00Z</dcterms:created>
  <dcterms:modified xsi:type="dcterms:W3CDTF">2018-11-20T15:02:11Z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2052-10.8.0.5562</vt:lpwstr>
  </property>
</Properties>
</file>