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3"/>
    <p:sldMasterId id="2147483671" r:id="rId4"/>
  </p:sldMasterIdLst>
  <p:notesMasterIdLst>
    <p:notesMasterId r:id="rId6"/>
  </p:notesMasterIdLst>
  <p:sldIdLst>
    <p:sldId id="256" r:id="rId5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tags" Target="../tags/tag4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图片 6"/>
          <p:cNvPicPr>
            <a:picLocks noChangeAspect="1"/>
          </p:cNvPicPr>
          <p:nvPr/>
        </p:nvPicPr>
        <p:blipFill>
          <a:blip r:embed="rId2"/>
          <a:srcRect t="743" r="12552" b="5017"/>
          <a:stretch>
            <a:fillRect/>
          </a:stretch>
        </p:blipFill>
        <p:spPr>
          <a:xfrm>
            <a:off x="8429625" y="1673225"/>
            <a:ext cx="3762375" cy="518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图片 7"/>
          <p:cNvPicPr>
            <a:picLocks noChangeAspect="1"/>
          </p:cNvPicPr>
          <p:nvPr/>
        </p:nvPicPr>
        <p:blipFill>
          <a:blip r:embed="rId3"/>
          <a:srcRect l="30257" t="21381"/>
          <a:stretch>
            <a:fillRect/>
          </a:stretch>
        </p:blipFill>
        <p:spPr>
          <a:xfrm>
            <a:off x="-41275" y="1216025"/>
            <a:ext cx="2393950" cy="2482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PA_椭圆 31"/>
          <p:cNvSpPr/>
          <p:nvPr>
            <p:custDataLst>
              <p:tags r:id="rId4"/>
            </p:custDataLst>
          </p:nvPr>
        </p:nvSpPr>
        <p:spPr>
          <a:xfrm>
            <a:off x="3924300" y="2784475"/>
            <a:ext cx="2212975" cy="22113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261745" y="590550"/>
            <a:ext cx="5671185" cy="1910080"/>
          </a:xfrm>
        </p:spPr>
        <p:txBody>
          <a:bodyPr lIns="90000" tIns="46800" rIns="90000" anchor="ctr" anchorCtr="0">
            <a:normAutofit/>
          </a:bodyPr>
          <a:lstStyle>
            <a:lvl1pPr algn="l">
              <a:defRPr sz="44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05710" y="3697605"/>
            <a:ext cx="6104890" cy="184023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4125" y="334645"/>
            <a:ext cx="10062210" cy="1367790"/>
          </a:xfrm>
        </p:spPr>
        <p:txBody>
          <a:bodyPr anchor="ctr" anchorCtr="0">
            <a:normAutofit/>
          </a:bodyPr>
          <a:lstStyle>
            <a:lvl1pPr>
              <a:defRPr sz="40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1852295"/>
            <a:ext cx="10440000" cy="4320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18"/>
          <p:cNvSpPr/>
          <p:nvPr/>
        </p:nvSpPr>
        <p:spPr>
          <a:xfrm flipV="1">
            <a:off x="0" y="1220788"/>
            <a:ext cx="1363663" cy="1939925"/>
          </a:xfrm>
          <a:custGeom>
            <a:avLst/>
            <a:gdLst>
              <a:gd name="connsiteX0" fmla="*/ 682172 w 1364344"/>
              <a:gd name="connsiteY0" fmla="*/ 0 h 2224314"/>
              <a:gd name="connsiteX1" fmla="*/ 1364344 w 1364344"/>
              <a:gd name="connsiteY1" fmla="*/ 682172 h 2224314"/>
              <a:gd name="connsiteX2" fmla="*/ 1364344 w 1364344"/>
              <a:gd name="connsiteY2" fmla="*/ 2224314 h 2224314"/>
              <a:gd name="connsiteX3" fmla="*/ 0 w 1364344"/>
              <a:gd name="connsiteY3" fmla="*/ 2224314 h 2224314"/>
              <a:gd name="connsiteX4" fmla="*/ 0 w 1364344"/>
              <a:gd name="connsiteY4" fmla="*/ 682172 h 2224314"/>
              <a:gd name="connsiteX5" fmla="*/ 682172 w 1364344"/>
              <a:gd name="connsiteY5" fmla="*/ 0 h 222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224314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2224314"/>
                </a:lnTo>
                <a:lnTo>
                  <a:pt x="0" y="2224314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 dirty="0"/>
          </a:p>
        </p:txBody>
      </p:sp>
      <p:sp>
        <p:nvSpPr>
          <p:cNvPr id="8" name="任意多边形 20"/>
          <p:cNvSpPr/>
          <p:nvPr/>
        </p:nvSpPr>
        <p:spPr>
          <a:xfrm flipV="1">
            <a:off x="1363663" y="-1587"/>
            <a:ext cx="1357313" cy="1462088"/>
          </a:xfrm>
          <a:custGeom>
            <a:avLst/>
            <a:gdLst>
              <a:gd name="connsiteX0" fmla="*/ 682172 w 1364344"/>
              <a:gd name="connsiteY0" fmla="*/ 0 h 1742167"/>
              <a:gd name="connsiteX1" fmla="*/ 1364344 w 1364344"/>
              <a:gd name="connsiteY1" fmla="*/ 682172 h 1742167"/>
              <a:gd name="connsiteX2" fmla="*/ 1364344 w 1364344"/>
              <a:gd name="connsiteY2" fmla="*/ 1742167 h 1742167"/>
              <a:gd name="connsiteX3" fmla="*/ 0 w 1364344"/>
              <a:gd name="connsiteY3" fmla="*/ 1742167 h 1742167"/>
              <a:gd name="connsiteX4" fmla="*/ 0 w 1364344"/>
              <a:gd name="connsiteY4" fmla="*/ 682172 h 1742167"/>
              <a:gd name="connsiteX5" fmla="*/ 682172 w 1364344"/>
              <a:gd name="connsiteY5" fmla="*/ 0 h 174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4216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742167"/>
                </a:lnTo>
                <a:lnTo>
                  <a:pt x="0" y="174216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9" name="任意多边形 25"/>
          <p:cNvSpPr/>
          <p:nvPr/>
        </p:nvSpPr>
        <p:spPr>
          <a:xfrm flipV="1">
            <a:off x="4092575" y="-1587"/>
            <a:ext cx="1365250" cy="2228850"/>
          </a:xfrm>
          <a:custGeom>
            <a:avLst/>
            <a:gdLst>
              <a:gd name="connsiteX0" fmla="*/ 682172 w 1364345"/>
              <a:gd name="connsiteY0" fmla="*/ 0 h 1988910"/>
              <a:gd name="connsiteX1" fmla="*/ 1364345 w 1364345"/>
              <a:gd name="connsiteY1" fmla="*/ 682172 h 1988910"/>
              <a:gd name="connsiteX2" fmla="*/ 1364344 w 1364345"/>
              <a:gd name="connsiteY2" fmla="*/ 1988910 h 1988910"/>
              <a:gd name="connsiteX3" fmla="*/ 0 w 1364345"/>
              <a:gd name="connsiteY3" fmla="*/ 1988910 h 1988910"/>
              <a:gd name="connsiteX4" fmla="*/ 0 w 1364345"/>
              <a:gd name="connsiteY4" fmla="*/ 682172 h 1988910"/>
              <a:gd name="connsiteX5" fmla="*/ 682172 w 1364345"/>
              <a:gd name="connsiteY5" fmla="*/ 0 h 198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5" h="1988910">
                <a:moveTo>
                  <a:pt x="682172" y="0"/>
                </a:moveTo>
                <a:cubicBezTo>
                  <a:pt x="1058925" y="0"/>
                  <a:pt x="1364345" y="305419"/>
                  <a:pt x="1364345" y="682172"/>
                </a:cubicBezTo>
                <a:lnTo>
                  <a:pt x="1364344" y="1988910"/>
                </a:lnTo>
                <a:lnTo>
                  <a:pt x="0" y="1988910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0" name="任意多边形 27"/>
          <p:cNvSpPr/>
          <p:nvPr/>
        </p:nvSpPr>
        <p:spPr>
          <a:xfrm flipV="1">
            <a:off x="5457825" y="0"/>
            <a:ext cx="1363663" cy="1568450"/>
          </a:xfrm>
          <a:custGeom>
            <a:avLst/>
            <a:gdLst>
              <a:gd name="connsiteX0" fmla="*/ 682171 w 1364343"/>
              <a:gd name="connsiteY0" fmla="*/ 0 h 1680482"/>
              <a:gd name="connsiteX1" fmla="*/ 1364343 w 1364343"/>
              <a:gd name="connsiteY1" fmla="*/ 682172 h 1680482"/>
              <a:gd name="connsiteX2" fmla="*/ 1364343 w 1364343"/>
              <a:gd name="connsiteY2" fmla="*/ 1680482 h 1680482"/>
              <a:gd name="connsiteX3" fmla="*/ 0 w 1364343"/>
              <a:gd name="connsiteY3" fmla="*/ 1680482 h 1680482"/>
              <a:gd name="connsiteX4" fmla="*/ 0 w 1364343"/>
              <a:gd name="connsiteY4" fmla="*/ 682172 h 1680482"/>
              <a:gd name="connsiteX5" fmla="*/ 682171 w 1364343"/>
              <a:gd name="connsiteY5" fmla="*/ 0 h 168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3" h="1680482">
                <a:moveTo>
                  <a:pt x="682171" y="0"/>
                </a:moveTo>
                <a:cubicBezTo>
                  <a:pt x="1058924" y="0"/>
                  <a:pt x="1364343" y="305419"/>
                  <a:pt x="1364343" y="682172"/>
                </a:cubicBezTo>
                <a:lnTo>
                  <a:pt x="1364343" y="1680482"/>
                </a:lnTo>
                <a:lnTo>
                  <a:pt x="0" y="1680482"/>
                </a:lnTo>
                <a:lnTo>
                  <a:pt x="0" y="682172"/>
                </a:lnTo>
                <a:cubicBezTo>
                  <a:pt x="0" y="305419"/>
                  <a:pt x="305418" y="0"/>
                  <a:pt x="68217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1" name="任意多边形 29"/>
          <p:cNvSpPr/>
          <p:nvPr/>
        </p:nvSpPr>
        <p:spPr>
          <a:xfrm flipV="1">
            <a:off x="6821488" y="-1587"/>
            <a:ext cx="1365250" cy="2228850"/>
          </a:xfrm>
          <a:custGeom>
            <a:avLst/>
            <a:gdLst>
              <a:gd name="connsiteX0" fmla="*/ 682172 w 1364344"/>
              <a:gd name="connsiteY0" fmla="*/ 0 h 1742167"/>
              <a:gd name="connsiteX1" fmla="*/ 1364344 w 1364344"/>
              <a:gd name="connsiteY1" fmla="*/ 682172 h 1742167"/>
              <a:gd name="connsiteX2" fmla="*/ 1364344 w 1364344"/>
              <a:gd name="connsiteY2" fmla="*/ 1742167 h 1742167"/>
              <a:gd name="connsiteX3" fmla="*/ 0 w 1364344"/>
              <a:gd name="connsiteY3" fmla="*/ 1742167 h 1742167"/>
              <a:gd name="connsiteX4" fmla="*/ 0 w 1364344"/>
              <a:gd name="connsiteY4" fmla="*/ 682172 h 1742167"/>
              <a:gd name="connsiteX5" fmla="*/ 682172 w 1364344"/>
              <a:gd name="connsiteY5" fmla="*/ 0 h 174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4216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742167"/>
                </a:lnTo>
                <a:lnTo>
                  <a:pt x="0" y="174216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2" name="任意多边形 31"/>
          <p:cNvSpPr/>
          <p:nvPr/>
        </p:nvSpPr>
        <p:spPr>
          <a:xfrm flipV="1">
            <a:off x="8186738" y="-1587"/>
            <a:ext cx="1363663" cy="1939925"/>
          </a:xfrm>
          <a:custGeom>
            <a:avLst/>
            <a:gdLst>
              <a:gd name="connsiteX0" fmla="*/ 682172 w 1364344"/>
              <a:gd name="connsiteY0" fmla="*/ 0 h 2424338"/>
              <a:gd name="connsiteX1" fmla="*/ 1364344 w 1364344"/>
              <a:gd name="connsiteY1" fmla="*/ 682172 h 2424338"/>
              <a:gd name="connsiteX2" fmla="*/ 1364343 w 1364344"/>
              <a:gd name="connsiteY2" fmla="*/ 2424338 h 2424338"/>
              <a:gd name="connsiteX3" fmla="*/ 0 w 1364344"/>
              <a:gd name="connsiteY3" fmla="*/ 2424338 h 2424338"/>
              <a:gd name="connsiteX4" fmla="*/ 0 w 1364344"/>
              <a:gd name="connsiteY4" fmla="*/ 682172 h 2424338"/>
              <a:gd name="connsiteX5" fmla="*/ 682172 w 1364344"/>
              <a:gd name="connsiteY5" fmla="*/ 0 h 242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424338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2424338"/>
                </a:lnTo>
                <a:lnTo>
                  <a:pt x="0" y="2424338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3" name="任意多边形 33"/>
          <p:cNvSpPr/>
          <p:nvPr/>
        </p:nvSpPr>
        <p:spPr>
          <a:xfrm flipV="1">
            <a:off x="9566275" y="1460500"/>
            <a:ext cx="1363663" cy="1462088"/>
          </a:xfrm>
          <a:custGeom>
            <a:avLst/>
            <a:gdLst>
              <a:gd name="connsiteX0" fmla="*/ 682172 w 1364344"/>
              <a:gd name="connsiteY0" fmla="*/ 0 h 1762577"/>
              <a:gd name="connsiteX1" fmla="*/ 1364344 w 1364344"/>
              <a:gd name="connsiteY1" fmla="*/ 682172 h 1762577"/>
              <a:gd name="connsiteX2" fmla="*/ 1364343 w 1364344"/>
              <a:gd name="connsiteY2" fmla="*/ 1762577 h 1762577"/>
              <a:gd name="connsiteX3" fmla="*/ 0 w 1364344"/>
              <a:gd name="connsiteY3" fmla="*/ 1762577 h 1762577"/>
              <a:gd name="connsiteX4" fmla="*/ 0 w 1364344"/>
              <a:gd name="connsiteY4" fmla="*/ 682172 h 1762577"/>
              <a:gd name="connsiteX5" fmla="*/ 682172 w 1364344"/>
              <a:gd name="connsiteY5" fmla="*/ 0 h 176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6257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1762577"/>
                </a:lnTo>
                <a:lnTo>
                  <a:pt x="0" y="176257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4" name="任意多边形 35"/>
          <p:cNvSpPr/>
          <p:nvPr/>
        </p:nvSpPr>
        <p:spPr>
          <a:xfrm flipV="1">
            <a:off x="10929938" y="1460500"/>
            <a:ext cx="1277938" cy="1931988"/>
          </a:xfrm>
          <a:custGeom>
            <a:avLst/>
            <a:gdLst>
              <a:gd name="connsiteX0" fmla="*/ 682172 w 1364344"/>
              <a:gd name="connsiteY0" fmla="*/ 0 h 1900916"/>
              <a:gd name="connsiteX1" fmla="*/ 1364344 w 1364344"/>
              <a:gd name="connsiteY1" fmla="*/ 682172 h 1900916"/>
              <a:gd name="connsiteX2" fmla="*/ 1364344 w 1364344"/>
              <a:gd name="connsiteY2" fmla="*/ 1900916 h 1900916"/>
              <a:gd name="connsiteX3" fmla="*/ 0 w 1364344"/>
              <a:gd name="connsiteY3" fmla="*/ 1900916 h 1900916"/>
              <a:gd name="connsiteX4" fmla="*/ 0 w 1364344"/>
              <a:gd name="connsiteY4" fmla="*/ 682172 h 1900916"/>
              <a:gd name="connsiteX5" fmla="*/ 682172 w 1364344"/>
              <a:gd name="connsiteY5" fmla="*/ 0 h 190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900916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900916"/>
                </a:lnTo>
                <a:lnTo>
                  <a:pt x="0" y="1900916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5" name="任意多边形 31"/>
          <p:cNvSpPr/>
          <p:nvPr/>
        </p:nvSpPr>
        <p:spPr>
          <a:xfrm flipV="1">
            <a:off x="2720975" y="-7937"/>
            <a:ext cx="1365250" cy="1939925"/>
          </a:xfrm>
          <a:custGeom>
            <a:avLst/>
            <a:gdLst>
              <a:gd name="connsiteX0" fmla="*/ 682172 w 1364344"/>
              <a:gd name="connsiteY0" fmla="*/ 0 h 2424338"/>
              <a:gd name="connsiteX1" fmla="*/ 1364344 w 1364344"/>
              <a:gd name="connsiteY1" fmla="*/ 682172 h 2424338"/>
              <a:gd name="connsiteX2" fmla="*/ 1364343 w 1364344"/>
              <a:gd name="connsiteY2" fmla="*/ 2424338 h 2424338"/>
              <a:gd name="connsiteX3" fmla="*/ 0 w 1364344"/>
              <a:gd name="connsiteY3" fmla="*/ 2424338 h 2424338"/>
              <a:gd name="connsiteX4" fmla="*/ 0 w 1364344"/>
              <a:gd name="connsiteY4" fmla="*/ 682172 h 2424338"/>
              <a:gd name="connsiteX5" fmla="*/ 682172 w 1364344"/>
              <a:gd name="connsiteY5" fmla="*/ 0 h 242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424338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2424338"/>
                </a:lnTo>
                <a:lnTo>
                  <a:pt x="0" y="2424338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2015" y="3692525"/>
            <a:ext cx="10515600" cy="1777365"/>
          </a:xfrm>
        </p:spPr>
        <p:txBody>
          <a:bodyPr lIns="90000" tIns="90000" rIns="90000" anchor="t" anchorCtr="0">
            <a:normAutofit/>
          </a:bodyPr>
          <a:lstStyle>
            <a:lvl1pPr algn="ctr">
              <a:defRPr sz="48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240790" y="1386205"/>
            <a:ext cx="9381490" cy="1482090"/>
          </a:xfrm>
        </p:spPr>
        <p:txBody>
          <a:bodyPr>
            <a:noAutofit/>
          </a:bodyPr>
          <a:lstStyle>
            <a:lvl1pPr marL="0" indent="0" algn="ctr">
              <a:buNone/>
              <a:defRPr sz="9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dirty="0"/>
              <a:t>编辑文本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>
            <a:lvl1pPr>
              <a:lnSpc>
                <a:spcPct val="90000"/>
              </a:lnSpc>
              <a:defRPr sz="40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74712" y="1854200"/>
            <a:ext cx="5112000" cy="4321175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8600" y="1854200"/>
            <a:ext cx="5112000" cy="4321175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40790" y="347345"/>
            <a:ext cx="9268460" cy="136779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4713" y="1854298"/>
            <a:ext cx="5112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74712" y="2716271"/>
            <a:ext cx="5112000" cy="3456000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5764" y="1854298"/>
            <a:ext cx="5112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5760" y="2716271"/>
            <a:ext cx="5112001" cy="3456000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6025" y="444500"/>
            <a:ext cx="3834765" cy="151003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93525" y="444500"/>
            <a:ext cx="6120000" cy="5722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74800" y="2111473"/>
            <a:ext cx="4176000" cy="4053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795909" y="333375"/>
            <a:ext cx="1512000" cy="5832000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74800" y="334800"/>
            <a:ext cx="8784000" cy="5832000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261110" y="551815"/>
            <a:ext cx="10053955" cy="5614035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图片 5"/>
          <p:cNvPicPr>
            <a:picLocks noChangeAspect="1"/>
          </p:cNvPicPr>
          <p:nvPr/>
        </p:nvPicPr>
        <p:blipFill>
          <a:blip r:embed="rId2"/>
          <a:srcRect l="49269"/>
          <a:stretch>
            <a:fillRect/>
          </a:stretch>
        </p:blipFill>
        <p:spPr>
          <a:xfrm>
            <a:off x="0" y="1381125"/>
            <a:ext cx="5662613" cy="4614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038600" y="2240359"/>
            <a:ext cx="7315200" cy="2377281"/>
          </a:xfrm>
        </p:spPr>
        <p:txBody>
          <a:bodyPr anchor="ctr" anchorCtr="0">
            <a:normAutofit/>
          </a:bodyPr>
          <a:lstStyle>
            <a:lvl1pPr algn="r">
              <a:defRPr sz="9600"/>
            </a:lvl1pPr>
          </a:lstStyle>
          <a:p>
            <a:pPr fontAlgn="auto"/>
            <a:r>
              <a:rPr lang="zh-CN" altLang="en-US" strike="noStrike" noProof="1" dirty="0"/>
              <a:t>编辑标题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pPr fontAlgn="auto"/>
            <a:r>
              <a:rPr lang="zh-CN" altLang="en-US" strike="noStrike" noProof="1" dirty="0"/>
              <a:t>编辑标题</a:t>
            </a:r>
            <a:endParaRPr lang="zh-CN" altLang="en-US" strike="noStrike" noProof="1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 fontAlgn="auto"/>
            <a:r>
              <a:rPr lang="zh-CN" altLang="en-US" strike="noStrike" noProof="1" dirty="0"/>
              <a:t>编辑文本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948180" y="713740"/>
            <a:ext cx="3571875" cy="1428115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887855" y="783590"/>
            <a:ext cx="9465945" cy="5327015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8" Type="http://schemas.openxmlformats.org/officeDocument/2006/relationships/theme" Target="../theme/theme2.xml"/><Relationship Id="rId17" Type="http://schemas.openxmlformats.org/officeDocument/2006/relationships/tags" Target="../tags/tag8.xml"/><Relationship Id="rId16" Type="http://schemas.openxmlformats.org/officeDocument/2006/relationships/image" Target="../media/image5.jpeg"/><Relationship Id="rId15" Type="http://schemas.openxmlformats.org/officeDocument/2006/relationships/image" Target="../media/image4.jpeg"/><Relationship Id="rId14" Type="http://schemas.openxmlformats.org/officeDocument/2006/relationships/tags" Target="../tags/tag7.xml"/><Relationship Id="rId13" Type="http://schemas.openxmlformats.org/officeDocument/2006/relationships/tags" Target="../tags/tag6.xml"/><Relationship Id="rId12" Type="http://schemas.openxmlformats.org/officeDocument/2006/relationships/tags" Target="../tags/tag5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0.xml"/><Relationship Id="rId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6" Type="http://schemas.openxmlformats.org/officeDocument/2006/relationships/theme" Target="../theme/theme3.xml"/><Relationship Id="rId15" Type="http://schemas.openxmlformats.org/officeDocument/2006/relationships/image" Target="../media/image4.jpeg"/><Relationship Id="rId14" Type="http://schemas.openxmlformats.org/officeDocument/2006/relationships/image" Target="../media/image5.jpeg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260475" y="317500"/>
            <a:ext cx="9310688" cy="136683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6800" anchor="t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876300" y="1854200"/>
            <a:ext cx="10439400" cy="431958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6800" anchor="t"/>
          <a:p>
            <a:pPr lvl="0" indent="-2286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pic>
        <p:nvPicPr>
          <p:cNvPr id="2056" name="图片 7" descr="timg_副本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58737" y="-38100"/>
            <a:ext cx="1303337" cy="1217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7" name="图片 8" descr="山东交通学院logo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571163" y="-38100"/>
            <a:ext cx="1628775" cy="1336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KSO_TEMPLATE" hidden="1"/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1176338" y="500063"/>
            <a:ext cx="10515600" cy="1325562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 indent="-2286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pic>
        <p:nvPicPr>
          <p:cNvPr id="1032" name="图片 2" descr="山东交通学院logo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15575" y="30163"/>
            <a:ext cx="1849438" cy="1517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3" name="图片 3" descr="timg_副本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813" y="107950"/>
            <a:ext cx="1862137" cy="17367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261745" y="590550"/>
            <a:ext cx="8438515" cy="82423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第十四章：游戏开发-输入</a:t>
            </a:r>
            <a:r>
              <a:rPr lang="zh-CN" altLang="en-US" dirty="0"/>
              <a:t>处理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62125" y="2581910"/>
            <a:ext cx="8188960" cy="2778125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en-US" sz="2800" dirty="0"/>
              <a:t>、触屏中的</a:t>
            </a:r>
            <a:r>
              <a:rPr lang="en-US" altLang="zh-CN" sz="2800" dirty="0"/>
              <a:t>360</a:t>
            </a:r>
            <a:r>
              <a:rPr lang="zh-CN" altLang="en-US" sz="2800" dirty="0"/>
              <a:t>°平滑导航摇杆</a:t>
            </a:r>
            <a:endParaRPr lang="zh-CN" altLang="en-US" sz="2800" dirty="0"/>
          </a:p>
          <a:p>
            <a:r>
              <a:rPr lang="en-US" altLang="zh-CN" sz="2800" dirty="0"/>
              <a:t>2</a:t>
            </a:r>
            <a:r>
              <a:rPr lang="zh-CN" altLang="en-US" sz="2800" dirty="0"/>
              <a:t>、多触点输入</a:t>
            </a:r>
            <a:endParaRPr lang="zh-CN" altLang="en-US" sz="2800" dirty="0"/>
          </a:p>
          <a:p>
            <a:r>
              <a:rPr lang="en-US" altLang="zh-CN" sz="2800" dirty="0"/>
              <a:t>3</a:t>
            </a:r>
            <a:r>
              <a:rPr lang="zh-CN" altLang="en-US" sz="2800" dirty="0"/>
              <a:t>、触屏手势识别</a:t>
            </a:r>
            <a:endParaRPr lang="zh-CN" altLang="en-US" sz="2800" dirty="0"/>
          </a:p>
          <a:p>
            <a:r>
              <a:rPr lang="en-US" altLang="zh-CN" sz="2800" dirty="0"/>
              <a:t>4</a:t>
            </a:r>
            <a:r>
              <a:rPr lang="zh-CN" altLang="en-US" sz="2800" dirty="0"/>
              <a:t>、加速度传感器</a:t>
            </a:r>
            <a:endParaRPr lang="zh-CN" altLang="en-US" sz="2800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>
                <a:sym typeface="+mn-ea"/>
              </a:rPr>
              <a:t>14.1 </a:t>
            </a:r>
            <a:r>
              <a:rPr lang="zh-CN" altLang="en-US" dirty="0">
                <a:sym typeface="+mn-ea"/>
              </a:rPr>
              <a:t>触屏中的</a:t>
            </a:r>
            <a:r>
              <a:rPr lang="en-US" altLang="zh-CN" dirty="0">
                <a:sym typeface="+mn-ea"/>
              </a:rPr>
              <a:t>360</a:t>
            </a:r>
            <a:r>
              <a:rPr lang="zh-CN" altLang="en-US" dirty="0">
                <a:sym typeface="+mn-ea"/>
              </a:rPr>
              <a:t>°平滑导航摇杆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300" y="1562735"/>
            <a:ext cx="10440035" cy="2887980"/>
          </a:xfrm>
        </p:spPr>
        <p:txBody>
          <a:bodyPr/>
          <a:p>
            <a:r>
              <a:rPr lang="zh-CN" altLang="en-US"/>
              <a:t>虚拟游戏摇杆制作：</a:t>
            </a:r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、绘制两个圆形，圆心点重合，为了区分 ，所以设置了不同颜色；灰色：固定不动的摇杆背景（也意味着摇杆的活动范围）；红色：摇杆；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、红色摇杆肯定跟随手指触屏的位置而移动，只要在触屏事件中处理，将获取的触屏XY坐标赋值与摇杆XY坐标即可；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60600" y="3721100"/>
            <a:ext cx="7440295" cy="278765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4125" y="334645"/>
            <a:ext cx="8126730" cy="1367790"/>
          </a:xfrm>
        </p:spPr>
        <p:txBody>
          <a:bodyPr>
            <a:normAutofit/>
          </a:bodyPr>
          <a:p>
            <a:r>
              <a:rPr lang="en-US" altLang="zh-CN" dirty="0">
                <a:sym typeface="+mn-ea"/>
              </a:rPr>
              <a:t>14.1 </a:t>
            </a:r>
            <a:r>
              <a:rPr lang="zh-CN" altLang="en-US" dirty="0">
                <a:sym typeface="+mn-ea"/>
              </a:rPr>
              <a:t>触屏中的</a:t>
            </a:r>
            <a:r>
              <a:rPr lang="en-US" altLang="zh-CN" dirty="0">
                <a:sym typeface="+mn-ea"/>
              </a:rPr>
              <a:t>360</a:t>
            </a:r>
            <a:r>
              <a:rPr lang="zh-CN" altLang="en-US" dirty="0">
                <a:sym typeface="+mn-ea"/>
              </a:rPr>
              <a:t>°平滑导航摇杆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3</a:t>
            </a:r>
            <a:r>
              <a:rPr lang="zh-CN" altLang="en-US"/>
              <a:t>、摇杆一直跟随手指位置，所以需要一个摇杆的活动区域，也就如同上图中的灰色区域，在灰色区域内摇杆可以随着用户的触屏位置移动，但是一旦用户触屏位置在活动区域之外，摇杆就不应该跑出灰色区域；所以具体实现步骤如下：</a:t>
            </a:r>
            <a:endParaRPr lang="zh-CN" altLang="en-US"/>
          </a:p>
          <a:p>
            <a:r>
              <a:rPr lang="zh-CN" altLang="en-US"/>
              <a:t>1） 得到通过摇杆的坐标与触屏点的坐标得到所形成的角度Angle；</a:t>
            </a:r>
            <a:endParaRPr lang="zh-CN" altLang="en-US"/>
          </a:p>
          <a:p>
            <a:r>
              <a:rPr lang="zh-CN" altLang="en-US"/>
              <a:t>2） 根据Angle，以及已知所在圆的半径，算出摇杆所在灰色圆形上做圆周运动的当前X,Y坐标;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>
                <a:sym typeface="+mn-ea"/>
              </a:rPr>
              <a:t>14.2 </a:t>
            </a:r>
            <a:r>
              <a:rPr lang="zh-CN" altLang="en-US" dirty="0">
                <a:sym typeface="+mn-ea"/>
              </a:rPr>
              <a:t>多触点输入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利用多触点功能实现缩放位图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过程、绘图</a:t>
            </a:r>
            <a:r>
              <a:rPr lang="en-US" altLang="zh-CN"/>
              <a:t>--</a:t>
            </a:r>
            <a:r>
              <a:rPr lang="zh-CN" altLang="en-US"/>
              <a:t>记录触屏点坐标</a:t>
            </a:r>
            <a:r>
              <a:rPr lang="en-US" altLang="zh-CN"/>
              <a:t>-</a:t>
            </a:r>
            <a:r>
              <a:rPr lang="zh-CN" altLang="en-US"/>
              <a:t>缩放比例</a:t>
            </a:r>
            <a:r>
              <a:rPr lang="en-US" altLang="zh-CN"/>
              <a:t>-</a:t>
            </a:r>
            <a:r>
              <a:rPr lang="zh-CN" altLang="en-US"/>
              <a:t>监听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用到的</a:t>
            </a:r>
            <a:r>
              <a:rPr lang="en-US" altLang="zh-CN"/>
              <a:t>2</a:t>
            </a:r>
            <a:r>
              <a:rPr lang="zh-CN" altLang="en-US"/>
              <a:t>个函数：</a:t>
            </a:r>
            <a:endParaRPr lang="zh-CN" altLang="en-US"/>
          </a:p>
          <a:p>
            <a:r>
              <a:rPr lang="zh-CN" altLang="en-US"/>
              <a:t> </a:t>
            </a:r>
            <a:r>
              <a:rPr lang="en-US" altLang="zh-CN"/>
              <a:t>1</a:t>
            </a:r>
            <a:r>
              <a:rPr lang="zh-CN" altLang="en-US"/>
              <a:t>）MotionEvent.getX（</a:t>
            </a:r>
            <a:r>
              <a:rPr lang="en-US" altLang="zh-CN"/>
              <a:t>Y</a:t>
            </a:r>
            <a:r>
              <a:rPr lang="zh-CN" altLang="en-US"/>
              <a:t>）（int pointerIndex），作用：获取触屏点的X 或者</a:t>
            </a:r>
            <a:r>
              <a:rPr lang="en-US" altLang="zh-CN"/>
              <a:t>Y</a:t>
            </a:r>
            <a:r>
              <a:rPr lang="zh-CN" altLang="en-US"/>
              <a:t>坐标，参数：触屏点下标（下标从0 开始）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）float getPressure（int pointerIndex），作用：获取触屏点的压力值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>
                <a:sym typeface="+mn-ea"/>
              </a:rPr>
              <a:t>14.3 </a:t>
            </a:r>
            <a:r>
              <a:rPr lang="zh-CN" altLang="en-US" dirty="0">
                <a:sym typeface="+mn-ea"/>
              </a:rPr>
              <a:t>触屏手势识别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根据玩家接触屏幕时间的长短，在屏幕上滑动的距离，按下抬起的时间等进行了包装，其实就是Android 对触屏处理做了包装和处理。</a:t>
            </a:r>
            <a:endParaRPr lang="zh-CN" altLang="en-US"/>
          </a:p>
          <a:p>
            <a:r>
              <a:rPr lang="zh-CN" altLang="en-US"/>
              <a:t>那么在Android中其实有两种手势识别技术。一种是触摸屏手势识别，另一种是输入法手势识别；</a:t>
            </a:r>
            <a:endParaRPr lang="zh-CN" altLang="en-US"/>
          </a:p>
          <a:p>
            <a:r>
              <a:rPr lang="zh-CN" altLang="en-US"/>
              <a:t>主要函数：android.view.GestureDetector.OnGestureListener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14.3 </a:t>
            </a:r>
            <a:r>
              <a:rPr lang="zh-CN" altLang="en-US">
                <a:sym typeface="+mn-ea"/>
              </a:rPr>
              <a:t>OnGestureListener的动作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  <a:p>
            <a:r>
              <a:rPr lang="zh-CN" altLang="en-US"/>
              <a:t>按下（onDown）： 刚刚手指接触到触摸屏的那一刹那，就是触的那一下。</a:t>
            </a:r>
            <a:endParaRPr lang="zh-CN" altLang="en-US"/>
          </a:p>
          <a:p>
            <a:r>
              <a:rPr lang="zh-CN" altLang="en-US"/>
              <a:t>抛掷（onFling）： 手指在触摸屏上迅速移动，并松开的动作。</a:t>
            </a:r>
            <a:endParaRPr lang="zh-CN" altLang="en-US"/>
          </a:p>
          <a:p>
            <a:r>
              <a:rPr lang="zh-CN" altLang="en-US"/>
              <a:t>长按（onLongPress）： 手指按在持续一段时间，并且没有松开。</a:t>
            </a:r>
            <a:endParaRPr lang="zh-CN" altLang="en-US"/>
          </a:p>
          <a:p>
            <a:r>
              <a:rPr lang="zh-CN" altLang="en-US"/>
              <a:t>滚动（onScroll）： 手指在触摸屏上滑动。</a:t>
            </a:r>
            <a:endParaRPr lang="zh-CN" altLang="en-US"/>
          </a:p>
          <a:p>
            <a:r>
              <a:rPr lang="zh-CN" altLang="en-US"/>
              <a:t>按住（onShowPress）： 手指按在触摸屏上，它的时间范围在按下起效，在长按之前。</a:t>
            </a:r>
            <a:endParaRPr lang="zh-CN" altLang="en-US"/>
          </a:p>
          <a:p>
            <a:r>
              <a:rPr lang="zh-CN" altLang="en-US"/>
              <a:t>抬起（onSingleTapUp）：手指离开触摸屏的那一刹那。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>
                <a:sym typeface="+mn-ea"/>
              </a:rPr>
              <a:t>14.4 </a:t>
            </a:r>
            <a:r>
              <a:rPr lang="zh-CN" altLang="en-US" dirty="0">
                <a:sym typeface="+mn-ea"/>
              </a:rPr>
              <a:t>加速度传感器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所谓传感器能够探测如光、热、温度、重力、方向 等等的功能！Android中提供传感器有哪些：</a:t>
            </a:r>
            <a:endParaRPr lang="zh-CN" altLang="en-US"/>
          </a:p>
          <a:p>
            <a:r>
              <a:rPr lang="zh-CN" altLang="en-US"/>
              <a:t>1.  加速度传感器(重力传感器)</a:t>
            </a:r>
            <a:endParaRPr lang="zh-CN" altLang="en-US"/>
          </a:p>
          <a:p>
            <a:r>
              <a:rPr lang="zh-CN" altLang="en-US"/>
              <a:t>2.  陀螺仪传感器；</a:t>
            </a:r>
            <a:endParaRPr lang="zh-CN" altLang="en-US"/>
          </a:p>
          <a:p>
            <a:r>
              <a:rPr lang="zh-CN" altLang="en-US"/>
              <a:t>3.  光传感器；</a:t>
            </a:r>
            <a:endParaRPr lang="zh-CN" altLang="en-US"/>
          </a:p>
          <a:p>
            <a:r>
              <a:rPr lang="zh-CN" altLang="en-US"/>
              <a:t>4.  恒定磁场传感器；</a:t>
            </a:r>
            <a:endParaRPr lang="zh-CN" altLang="en-US"/>
          </a:p>
          <a:p>
            <a:r>
              <a:rPr lang="zh-CN" altLang="en-US"/>
              <a:t>5.  方向传感器；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14.4 </a:t>
            </a:r>
            <a:r>
              <a:rPr lang="zh-CN" altLang="en-US" dirty="0">
                <a:sym typeface="+mn-ea"/>
              </a:rPr>
              <a:t>加速度传感器</a:t>
            </a:r>
            <a:br>
              <a:rPr lang="zh-CN" altLang="en-US"/>
            </a:b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</a:t>
            </a:r>
            <a:r>
              <a:rPr lang="zh-CN" altLang="en-US"/>
              <a:t>、主要函数</a:t>
            </a:r>
            <a:r>
              <a:rPr lang="en-US" altLang="zh-CN"/>
              <a:t>:</a:t>
            </a:r>
            <a:r>
              <a:rPr lang="zh-CN" altLang="en-US"/>
              <a:t>SensorEventListener()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、主要方法：</a:t>
            </a:r>
            <a:endParaRPr lang="zh-CN" altLang="en-US"/>
          </a:p>
          <a:p>
            <a:r>
              <a:rPr lang="zh-CN" altLang="en-US"/>
              <a:t>    </a:t>
            </a:r>
            <a:r>
              <a:rPr lang="en-US" altLang="zh-CN"/>
              <a:t>1</a:t>
            </a:r>
            <a:r>
              <a:rPr lang="zh-CN" altLang="en-US"/>
              <a:t>）void  onSensorChanged(SensorEvent event)  传感器获取值发生改变，在此处理</a:t>
            </a:r>
            <a:endParaRPr lang="zh-CN" altLang="en-US"/>
          </a:p>
          <a:p>
            <a:r>
              <a:rPr lang="en-US" altLang="zh-CN"/>
              <a:t>    2</a:t>
            </a:r>
            <a:r>
              <a:rPr lang="zh-CN" altLang="en-US"/>
              <a:t>）void  onAccuracyChanged(Sensor sensor, int accuracy</a:t>
            </a:r>
            <a:r>
              <a:rPr lang="en-US" altLang="zh-CN"/>
              <a:t>) 传感器的精度发生改变时响应此函数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10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11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1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  <p:tag name="KSO_WM_UNIT_TYPE" val="a"/>
  <p:tag name="KSO_WM_UNIT_INDEX" val="1"/>
  <p:tag name="KSO_WM_UNIT_ID" val="custom20184553_1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13.xml><?xml version="1.0" encoding="utf-8"?>
<p:tagLst xmlns:p="http://schemas.openxmlformats.org/presentationml/2006/main">
  <p:tag name="KSO_WM_TEMPLATE_CATEGORY" val="custom"/>
  <p:tag name="KSO_WM_TEMPLATE_INDEX" val="20184553"/>
  <p:tag name="KSO_WM_UNIT_CLEAR" val="0"/>
  <p:tag name="KSO_WM_UNIT_COMPATIBLE" val="0"/>
  <p:tag name="KSO_WM_UNIT_HIGHLIGHT" val="0"/>
  <p:tag name="KSO_WM_UNIT_ISCONTENTSTITLE" val="0"/>
  <p:tag name="KSO_WM_UNIT_VALUE" val="234"/>
  <p:tag name="KSO_WM_UNIT_LAYERLEVEL" val="1"/>
  <p:tag name="KSO_WM_UNIT_INDEX" val="1"/>
  <p:tag name="KSO_WM_UNIT_ID" val="custom20184553_1*b*1"/>
  <p:tag name="KSO_WM_UNIT_TYPE" val="b"/>
  <p:tag name="KSO_WM_BEAUTIFY_FLAG" val="#wm#"/>
  <p:tag name="KSO_WM_TAG_VERSION" val="1.0"/>
  <p:tag name="KSO_WM_UNIT_PRESET_TEXT" val="Lorem ipsum dolor sit amet, consectetur adipisicing elit."/>
</p:tagLst>
</file>

<file path=ppt/tags/tag14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KSO_WM_TAG_VERSION" val="1.0"/>
  <p:tag name="KSO_WM_TEMPLATE_CATEGORY" val="custom"/>
  <p:tag name="KSO_WM_TEMPLATE_INDEX" val="20184545"/>
</p:tagLst>
</file>

<file path=ppt/tags/tag6.xml><?xml version="1.0" encoding="utf-8"?>
<p:tagLst xmlns:p="http://schemas.openxmlformats.org/presentationml/2006/main">
  <p:tag name="KSO_WM_TAG_VERSION" val="1.0"/>
  <p:tag name="KSO_WM_TEMPLATE_CATEGORY" val="custom"/>
  <p:tag name="KSO_WM_TEMPLATE_INDEX" val="20184545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TEMPLATE_INDEX" val="20184545"/>
  <p:tag name="KSO_WM_TEMPLATE_CATEGORY" val="custom"/>
  <p:tag name="KSO_WM_TEMPLATE_THUMBS_INDEX" val="1、2、12、14、10、11、13、20"/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ags/tag8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9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自定义 14">
      <a:dk1>
        <a:srgbClr val="000000"/>
      </a:dk1>
      <a:lt1>
        <a:srgbClr val="FFFFFF"/>
      </a:lt1>
      <a:dk2>
        <a:srgbClr val="3E4E7C"/>
      </a:dk2>
      <a:lt2>
        <a:srgbClr val="F0F0F0"/>
      </a:lt2>
      <a:accent1>
        <a:srgbClr val="4276AA"/>
      </a:accent1>
      <a:accent2>
        <a:srgbClr val="178AA1"/>
      </a:accent2>
      <a:accent3>
        <a:srgbClr val="40A693"/>
      </a:accent3>
      <a:accent4>
        <a:srgbClr val="5268A5"/>
      </a:accent4>
      <a:accent5>
        <a:srgbClr val="5E5CA2"/>
      </a:accent5>
      <a:accent6>
        <a:srgbClr val="778495"/>
      </a:accent6>
      <a:hlink>
        <a:srgbClr val="4276AA"/>
      </a:hlink>
      <a:folHlink>
        <a:srgbClr val="BFBFB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1283</Words>
  <Application>WPS 演示</Application>
  <PresentationFormat>宽屏</PresentationFormat>
  <Paragraphs>58</Paragraphs>
  <Slides>8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Office 主题</vt:lpstr>
      <vt:lpstr>Office 主题​​</vt:lpstr>
      <vt:lpstr>1_Office 主题</vt:lpstr>
      <vt:lpstr>第十四章：游戏开发-输入</vt:lpstr>
      <vt:lpstr>14.1 触屏中的360°平滑导航摇杆</vt:lpstr>
      <vt:lpstr>14.1 触屏中的360°平滑导航摇杆</vt:lpstr>
      <vt:lpstr>14.2 多触点输入</vt:lpstr>
      <vt:lpstr>14.3 触屏手势识别</vt:lpstr>
      <vt:lpstr>14.3 OnGestureListener的动作</vt:lpstr>
      <vt:lpstr>14.4 加速度传感器</vt:lpstr>
      <vt:lpstr>14.4 加速度传感器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天行健(专注)</cp:lastModifiedBy>
  <cp:revision>6</cp:revision>
  <dcterms:created xsi:type="dcterms:W3CDTF">2018-03-01T02:03:00Z</dcterms:created>
  <dcterms:modified xsi:type="dcterms:W3CDTF">2018-10-30T23:04:44Z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